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theme/theme12.xml" ContentType="application/vnd.openxmlformats-officedocument.theme+xml"/>
  <Override PartName="/ppt/slideLayouts/slideLayout15.xml" ContentType="application/vnd.openxmlformats-officedocument.presentationml.slideLayout+xml"/>
  <Override PartName="/ppt/theme/theme13.xml" ContentType="application/vnd.openxmlformats-officedocument.theme+xml"/>
  <Override PartName="/ppt/slideLayouts/slideLayout16.xml" ContentType="application/vnd.openxmlformats-officedocument.presentationml.slideLayout+xml"/>
  <Override PartName="/ppt/theme/theme14.xml" ContentType="application/vnd.openxmlformats-officedocument.theme+xml"/>
  <Override PartName="/ppt/slideLayouts/slideLayout17.xml" ContentType="application/vnd.openxmlformats-officedocument.presentationml.slideLayout+xml"/>
  <Override PartName="/ppt/theme/theme15.xml" ContentType="application/vnd.openxmlformats-officedocument.theme+xml"/>
  <Override PartName="/ppt/slideLayouts/slideLayout18.xml" ContentType="application/vnd.openxmlformats-officedocument.presentationml.slideLayout+xml"/>
  <Override PartName="/ppt/theme/theme16.xml" ContentType="application/vnd.openxmlformats-officedocument.theme+xml"/>
  <Override PartName="/ppt/slideLayouts/slideLayout19.xml" ContentType="application/vnd.openxmlformats-officedocument.presentationml.slideLayout+xml"/>
  <Override PartName="/ppt/theme/theme17.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0" r:id="rId2"/>
    <p:sldMasterId id="2147483682" r:id="rId3"/>
    <p:sldMasterId id="2147483688" r:id="rId4"/>
    <p:sldMasterId id="2147483690" r:id="rId5"/>
    <p:sldMasterId id="2147483692" r:id="rId6"/>
    <p:sldMasterId id="2147483694" r:id="rId7"/>
    <p:sldMasterId id="2147483696" r:id="rId8"/>
    <p:sldMasterId id="2147483698" r:id="rId9"/>
    <p:sldMasterId id="2147483700" r:id="rId10"/>
    <p:sldMasterId id="2147483702" r:id="rId11"/>
    <p:sldMasterId id="2147483704" r:id="rId12"/>
    <p:sldMasterId id="2147483708" r:id="rId13"/>
    <p:sldMasterId id="2147483710" r:id="rId14"/>
    <p:sldMasterId id="2147483712" r:id="rId15"/>
    <p:sldMasterId id="2147483714" r:id="rId16"/>
    <p:sldMasterId id="2147483716" r:id="rId17"/>
    <p:sldMasterId id="2147483718" r:id="rId18"/>
  </p:sldMasterIdLst>
  <p:notesMasterIdLst>
    <p:notesMasterId r:id="rId58"/>
  </p:notesMasterIdLst>
  <p:sldIdLst>
    <p:sldId id="268" r:id="rId19"/>
    <p:sldId id="326" r:id="rId20"/>
    <p:sldId id="281" r:id="rId21"/>
    <p:sldId id="282" r:id="rId22"/>
    <p:sldId id="283" r:id="rId23"/>
    <p:sldId id="284" r:id="rId24"/>
    <p:sldId id="285" r:id="rId25"/>
    <p:sldId id="286" r:id="rId26"/>
    <p:sldId id="287" r:id="rId27"/>
    <p:sldId id="273" r:id="rId28"/>
    <p:sldId id="314" r:id="rId29"/>
    <p:sldId id="315" r:id="rId30"/>
    <p:sldId id="316" r:id="rId31"/>
    <p:sldId id="317" r:id="rId32"/>
    <p:sldId id="318" r:id="rId33"/>
    <p:sldId id="319" r:id="rId34"/>
    <p:sldId id="320" r:id="rId35"/>
    <p:sldId id="321" r:id="rId36"/>
    <p:sldId id="322" r:id="rId37"/>
    <p:sldId id="323" r:id="rId38"/>
    <p:sldId id="324" r:id="rId39"/>
    <p:sldId id="325" r:id="rId40"/>
    <p:sldId id="277" r:id="rId41"/>
    <p:sldId id="299" r:id="rId42"/>
    <p:sldId id="300" r:id="rId43"/>
    <p:sldId id="301" r:id="rId44"/>
    <p:sldId id="302" r:id="rId45"/>
    <p:sldId id="303" r:id="rId46"/>
    <p:sldId id="304" r:id="rId47"/>
    <p:sldId id="305" r:id="rId48"/>
    <p:sldId id="306" r:id="rId49"/>
    <p:sldId id="309" r:id="rId50"/>
    <p:sldId id="310" r:id="rId51"/>
    <p:sldId id="311" r:id="rId52"/>
    <p:sldId id="307" r:id="rId53"/>
    <p:sldId id="312" r:id="rId54"/>
    <p:sldId id="313" r:id="rId55"/>
    <p:sldId id="276" r:id="rId56"/>
    <p:sldId id="271" r:id="rId57"/>
  </p:sldIdLst>
  <p:sldSz cx="9144000" cy="6858000" type="overhead"/>
  <p:notesSz cx="6858000" cy="9144000"/>
  <p:defaultText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324">
          <p15:clr>
            <a:srgbClr val="A4A3A4"/>
          </p15:clr>
        </p15:guide>
        <p15:guide id="3" orient="horz" pos="3997">
          <p15:clr>
            <a:srgbClr val="A4A3A4"/>
          </p15:clr>
        </p15:guide>
        <p15:guide id="4" pos="2880">
          <p15:clr>
            <a:srgbClr val="A4A3A4"/>
          </p15:clr>
        </p15:guide>
        <p15:guide id="5" pos="324">
          <p15:clr>
            <a:srgbClr val="A4A3A4"/>
          </p15:clr>
        </p15:guide>
        <p15:guide id="6" pos="54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23" autoAdjust="0"/>
    <p:restoredTop sz="94688" autoAdjust="0"/>
  </p:normalViewPr>
  <p:slideViewPr>
    <p:cSldViewPr>
      <p:cViewPr>
        <p:scale>
          <a:sx n="114" d="100"/>
          <a:sy n="114" d="100"/>
        </p:scale>
        <p:origin x="-1488" y="896"/>
      </p:cViewPr>
      <p:guideLst>
        <p:guide orient="horz" pos="2160"/>
        <p:guide orient="horz" pos="324"/>
        <p:guide orient="horz" pos="3997"/>
        <p:guide pos="2880"/>
        <p:guide pos="324"/>
        <p:guide pos="5436"/>
      </p:guideLst>
    </p:cSldViewPr>
  </p:slideViewPr>
  <p:outlineViewPr>
    <p:cViewPr>
      <p:scale>
        <a:sx n="33" d="100"/>
        <a:sy n="33" d="100"/>
      </p:scale>
      <p:origin x="8" y="27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 Target="slides/slide1.xml"/><Relationship Id="rId63" Type="http://schemas.openxmlformats.org/officeDocument/2006/relationships/tableStyles" Target="tableStyles.xml"/><Relationship Id="rId50" Type="http://schemas.openxmlformats.org/officeDocument/2006/relationships/slide" Target="slides/slide32.xml"/><Relationship Id="rId51" Type="http://schemas.openxmlformats.org/officeDocument/2006/relationships/slide" Target="slides/slide33.xml"/><Relationship Id="rId52" Type="http://schemas.openxmlformats.org/officeDocument/2006/relationships/slide" Target="slides/slide34.xml"/><Relationship Id="rId53" Type="http://schemas.openxmlformats.org/officeDocument/2006/relationships/slide" Target="slides/slide35.xml"/><Relationship Id="rId54" Type="http://schemas.openxmlformats.org/officeDocument/2006/relationships/slide" Target="slides/slide36.xml"/><Relationship Id="rId55" Type="http://schemas.openxmlformats.org/officeDocument/2006/relationships/slide" Target="slides/slide37.xml"/><Relationship Id="rId56" Type="http://schemas.openxmlformats.org/officeDocument/2006/relationships/slide" Target="slides/slide38.xml"/><Relationship Id="rId57" Type="http://schemas.openxmlformats.org/officeDocument/2006/relationships/slide" Target="slides/slide39.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22.xml"/><Relationship Id="rId41" Type="http://schemas.openxmlformats.org/officeDocument/2006/relationships/slide" Target="slides/slide23.xml"/><Relationship Id="rId42" Type="http://schemas.openxmlformats.org/officeDocument/2006/relationships/slide" Target="slides/slide24.xml"/><Relationship Id="rId43" Type="http://schemas.openxmlformats.org/officeDocument/2006/relationships/slide" Target="slides/slide25.xml"/><Relationship Id="rId44" Type="http://schemas.openxmlformats.org/officeDocument/2006/relationships/slide" Target="slides/slide26.xml"/><Relationship Id="rId45" Type="http://schemas.openxmlformats.org/officeDocument/2006/relationships/slide" Target="slides/slide27.xml"/><Relationship Id="rId46" Type="http://schemas.openxmlformats.org/officeDocument/2006/relationships/slide" Target="slides/slide28.xml"/><Relationship Id="rId47" Type="http://schemas.openxmlformats.org/officeDocument/2006/relationships/slide" Target="slides/slide29.xml"/><Relationship Id="rId48" Type="http://schemas.openxmlformats.org/officeDocument/2006/relationships/slide" Target="slides/slide30.xml"/><Relationship Id="rId49" Type="http://schemas.openxmlformats.org/officeDocument/2006/relationships/slide" Target="slides/slide3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2.xml"/><Relationship Id="rId31" Type="http://schemas.openxmlformats.org/officeDocument/2006/relationships/slide" Target="slides/slide13.xml"/><Relationship Id="rId32" Type="http://schemas.openxmlformats.org/officeDocument/2006/relationships/slide" Target="slides/slide14.xml"/><Relationship Id="rId33" Type="http://schemas.openxmlformats.org/officeDocument/2006/relationships/slide" Target="slides/slide15.xml"/><Relationship Id="rId34" Type="http://schemas.openxmlformats.org/officeDocument/2006/relationships/slide" Target="slides/slide16.xml"/><Relationship Id="rId35" Type="http://schemas.openxmlformats.org/officeDocument/2006/relationships/slide" Target="slides/slide17.xml"/><Relationship Id="rId36" Type="http://schemas.openxmlformats.org/officeDocument/2006/relationships/slide" Target="slides/slide18.xml"/><Relationship Id="rId37" Type="http://schemas.openxmlformats.org/officeDocument/2006/relationships/slide" Target="slides/slide19.xml"/><Relationship Id="rId38" Type="http://schemas.openxmlformats.org/officeDocument/2006/relationships/slide" Target="slides/slide20.xml"/><Relationship Id="rId39" Type="http://schemas.openxmlformats.org/officeDocument/2006/relationships/slide" Target="slides/slide21.xml"/><Relationship Id="rId20" Type="http://schemas.openxmlformats.org/officeDocument/2006/relationships/slide" Target="slides/slide2.xml"/><Relationship Id="rId21" Type="http://schemas.openxmlformats.org/officeDocument/2006/relationships/slide" Target="slides/slide3.xml"/><Relationship Id="rId22" Type="http://schemas.openxmlformats.org/officeDocument/2006/relationships/slide" Target="slides/slide4.xml"/><Relationship Id="rId23" Type="http://schemas.openxmlformats.org/officeDocument/2006/relationships/slide" Target="slides/slide5.xml"/><Relationship Id="rId24" Type="http://schemas.openxmlformats.org/officeDocument/2006/relationships/slide" Target="slides/slide6.xml"/><Relationship Id="rId25" Type="http://schemas.openxmlformats.org/officeDocument/2006/relationships/slide" Target="slides/slide7.xml"/><Relationship Id="rId26" Type="http://schemas.openxmlformats.org/officeDocument/2006/relationships/slide" Target="slides/slide8.xml"/><Relationship Id="rId27" Type="http://schemas.openxmlformats.org/officeDocument/2006/relationships/slide" Target="slides/slide9.xml"/><Relationship Id="rId28" Type="http://schemas.openxmlformats.org/officeDocument/2006/relationships/slide" Target="slides/slide10.xml"/><Relationship Id="rId29" Type="http://schemas.openxmlformats.org/officeDocument/2006/relationships/slide" Target="slides/slide1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32D10-8BC8-174E-8E1A-0CF5D5BC7F2E}" type="doc">
      <dgm:prSet loTypeId="urn:microsoft.com/office/officeart/2005/8/layout/hProcess3" loCatId="" qsTypeId="urn:microsoft.com/office/officeart/2005/8/quickstyle/simple4" qsCatId="simple" csTypeId="urn:microsoft.com/office/officeart/2005/8/colors/accent1_2" csCatId="accent1" phldr="1"/>
      <dgm:spPr/>
    </dgm:pt>
    <dgm:pt modelId="{DD20AEB9-68D5-794E-B286-F73A268CA920}">
      <dgm:prSet phldrT="[Text]"/>
      <dgm:spPr/>
      <dgm:t>
        <a:bodyPr/>
        <a:lstStyle/>
        <a:p>
          <a:endParaRPr lang="en-US" dirty="0" smtClean="0"/>
        </a:p>
        <a:p>
          <a:r>
            <a:rPr lang="en-US" dirty="0" smtClean="0"/>
            <a:t>1971</a:t>
          </a:r>
        </a:p>
        <a:p>
          <a:r>
            <a:rPr lang="en-US" dirty="0" smtClean="0"/>
            <a:t>SIDA Results Valuation </a:t>
          </a:r>
          <a:r>
            <a:rPr lang="en-US" dirty="0" err="1" smtClean="0"/>
            <a:t>Programme</a:t>
          </a:r>
          <a:endParaRPr lang="en-US" dirty="0" smtClean="0"/>
        </a:p>
        <a:p>
          <a:r>
            <a:rPr lang="en-US" dirty="0" smtClean="0"/>
            <a:t>	</a:t>
          </a:r>
          <a:endParaRPr lang="en-US" dirty="0"/>
        </a:p>
      </dgm:t>
    </dgm:pt>
    <dgm:pt modelId="{DC7F3D84-2A15-D54E-B264-46DCF9F379F1}" type="parTrans" cxnId="{EB916BA7-6E32-5945-9917-A0E3EAB86734}">
      <dgm:prSet/>
      <dgm:spPr/>
      <dgm:t>
        <a:bodyPr/>
        <a:lstStyle/>
        <a:p>
          <a:endParaRPr lang="en-US"/>
        </a:p>
      </dgm:t>
    </dgm:pt>
    <dgm:pt modelId="{E52599C7-CA14-7749-B0D2-ED4D015A24D9}" type="sibTrans" cxnId="{EB916BA7-6E32-5945-9917-A0E3EAB86734}">
      <dgm:prSet/>
      <dgm:spPr/>
      <dgm:t>
        <a:bodyPr/>
        <a:lstStyle/>
        <a:p>
          <a:endParaRPr lang="en-US"/>
        </a:p>
      </dgm:t>
    </dgm:pt>
    <dgm:pt modelId="{09632D38-73AA-3D4E-9C7C-A4CFCE668924}">
      <dgm:prSet phldrT="[Text]"/>
      <dgm:spPr/>
      <dgm:t>
        <a:bodyPr/>
        <a:lstStyle/>
        <a:p>
          <a:endParaRPr lang="en-US" dirty="0" smtClean="0"/>
        </a:p>
        <a:p>
          <a:r>
            <a:rPr lang="en-US" dirty="0" smtClean="0"/>
            <a:t>1981</a:t>
          </a:r>
        </a:p>
        <a:p>
          <a:r>
            <a:rPr lang="en-US" dirty="0" smtClean="0"/>
            <a:t>SIDA Project –</a:t>
          </a:r>
          <a:r>
            <a:rPr lang="en-US" dirty="0" err="1" smtClean="0"/>
            <a:t>Programme</a:t>
          </a:r>
          <a:r>
            <a:rPr lang="en-US" dirty="0" smtClean="0"/>
            <a:t> Follow-Up</a:t>
          </a:r>
          <a:endParaRPr lang="en-US" dirty="0"/>
        </a:p>
      </dgm:t>
    </dgm:pt>
    <dgm:pt modelId="{3128D327-2DCD-AC47-BFBD-EC0FDE0E1CCC}" type="parTrans" cxnId="{19306F78-9587-6C45-A889-35561D0A0324}">
      <dgm:prSet/>
      <dgm:spPr/>
      <dgm:t>
        <a:bodyPr/>
        <a:lstStyle/>
        <a:p>
          <a:endParaRPr lang="en-US"/>
        </a:p>
      </dgm:t>
    </dgm:pt>
    <dgm:pt modelId="{22E55804-F455-764E-986A-646B8F1EB372}" type="sibTrans" cxnId="{19306F78-9587-6C45-A889-35561D0A0324}">
      <dgm:prSet/>
      <dgm:spPr/>
      <dgm:t>
        <a:bodyPr/>
        <a:lstStyle/>
        <a:p>
          <a:endParaRPr lang="en-US"/>
        </a:p>
      </dgm:t>
    </dgm:pt>
    <dgm:pt modelId="{E9CA6EE9-AA93-AE4F-A0DE-60B5908019E0}">
      <dgm:prSet phldrT="[Text]"/>
      <dgm:spPr/>
      <dgm:t>
        <a:bodyPr/>
        <a:lstStyle/>
        <a:p>
          <a:endParaRPr lang="en-US" dirty="0" smtClean="0"/>
        </a:p>
        <a:p>
          <a:r>
            <a:rPr lang="en-US" dirty="0" smtClean="0"/>
            <a:t>1998</a:t>
          </a:r>
        </a:p>
        <a:p>
          <a:r>
            <a:rPr lang="en-US" dirty="0" err="1" smtClean="0"/>
            <a:t>Sida</a:t>
          </a:r>
          <a:r>
            <a:rPr lang="en-US" dirty="0" smtClean="0"/>
            <a:t> Rating System</a:t>
          </a:r>
        </a:p>
      </dgm:t>
    </dgm:pt>
    <dgm:pt modelId="{4AB179B6-0432-0349-9A0E-49D2FC969D11}" type="parTrans" cxnId="{A84E199C-FA5E-B34A-AA9B-BE8453FC2D96}">
      <dgm:prSet/>
      <dgm:spPr/>
      <dgm:t>
        <a:bodyPr/>
        <a:lstStyle/>
        <a:p>
          <a:endParaRPr lang="en-US"/>
        </a:p>
      </dgm:t>
    </dgm:pt>
    <dgm:pt modelId="{0608F334-55AB-E545-BE4A-93AF2851C704}" type="sibTrans" cxnId="{A84E199C-FA5E-B34A-AA9B-BE8453FC2D96}">
      <dgm:prSet/>
      <dgm:spPr/>
      <dgm:t>
        <a:bodyPr/>
        <a:lstStyle/>
        <a:p>
          <a:endParaRPr lang="en-US"/>
        </a:p>
      </dgm:t>
    </dgm:pt>
    <dgm:pt modelId="{71D0E21E-534D-FB40-8779-FDEBBD39AC19}">
      <dgm:prSet phldrT="[Text]"/>
      <dgm:spPr/>
      <dgm:t>
        <a:bodyPr/>
        <a:lstStyle/>
        <a:p>
          <a:endParaRPr lang="en-US" dirty="0" smtClean="0"/>
        </a:p>
        <a:p>
          <a:r>
            <a:rPr lang="en-US" dirty="0" smtClean="0"/>
            <a:t>2012</a:t>
          </a:r>
        </a:p>
        <a:p>
          <a:r>
            <a:rPr lang="en-US" dirty="0" smtClean="0"/>
            <a:t>Results Summary</a:t>
          </a:r>
        </a:p>
      </dgm:t>
    </dgm:pt>
    <dgm:pt modelId="{A79CC6A1-6EED-1242-A105-E4B0F73E5C10}" type="parTrans" cxnId="{C549F20F-0546-B64A-BA12-52321A0D5F4F}">
      <dgm:prSet/>
      <dgm:spPr/>
      <dgm:t>
        <a:bodyPr/>
        <a:lstStyle/>
        <a:p>
          <a:endParaRPr lang="en-US"/>
        </a:p>
      </dgm:t>
    </dgm:pt>
    <dgm:pt modelId="{DB33798F-94B7-0147-BE45-1FE647FCA5E5}" type="sibTrans" cxnId="{C549F20F-0546-B64A-BA12-52321A0D5F4F}">
      <dgm:prSet/>
      <dgm:spPr/>
      <dgm:t>
        <a:bodyPr/>
        <a:lstStyle/>
        <a:p>
          <a:endParaRPr lang="en-US"/>
        </a:p>
      </dgm:t>
    </dgm:pt>
    <dgm:pt modelId="{F249AE08-4540-6E4C-A883-5CF87C5845BC}">
      <dgm:prSet phldrT="[Text]"/>
      <dgm:spPr/>
      <dgm:t>
        <a:bodyPr/>
        <a:lstStyle/>
        <a:p>
          <a:endParaRPr lang="en-US" dirty="0" smtClean="0"/>
        </a:p>
      </dgm:t>
    </dgm:pt>
    <dgm:pt modelId="{4367F60C-1D70-6042-884E-A605ABE765DA}" type="parTrans" cxnId="{B261D9E8-5D4B-104A-BFEA-8A606D467C2B}">
      <dgm:prSet/>
      <dgm:spPr/>
      <dgm:t>
        <a:bodyPr/>
        <a:lstStyle/>
        <a:p>
          <a:endParaRPr lang="en-US"/>
        </a:p>
      </dgm:t>
    </dgm:pt>
    <dgm:pt modelId="{911F3637-379E-1D4B-84ED-A64EF6FDEA99}" type="sibTrans" cxnId="{B261D9E8-5D4B-104A-BFEA-8A606D467C2B}">
      <dgm:prSet/>
      <dgm:spPr/>
      <dgm:t>
        <a:bodyPr/>
        <a:lstStyle/>
        <a:p>
          <a:endParaRPr lang="en-US"/>
        </a:p>
      </dgm:t>
    </dgm:pt>
    <dgm:pt modelId="{7C9106B4-D873-6F4F-8C1E-63527E483C62}" type="pres">
      <dgm:prSet presAssocID="{14B32D10-8BC8-174E-8E1A-0CF5D5BC7F2E}" presName="Name0" presStyleCnt="0">
        <dgm:presLayoutVars>
          <dgm:dir/>
          <dgm:animLvl val="lvl"/>
          <dgm:resizeHandles val="exact"/>
        </dgm:presLayoutVars>
      </dgm:prSet>
      <dgm:spPr/>
    </dgm:pt>
    <dgm:pt modelId="{0227AF40-A0C1-C148-A747-E9DAEDB376B7}" type="pres">
      <dgm:prSet presAssocID="{14B32D10-8BC8-174E-8E1A-0CF5D5BC7F2E}" presName="dummy" presStyleCnt="0"/>
      <dgm:spPr/>
    </dgm:pt>
    <dgm:pt modelId="{37FBD234-FCEB-1E4D-8A42-72D521257D38}" type="pres">
      <dgm:prSet presAssocID="{14B32D10-8BC8-174E-8E1A-0CF5D5BC7F2E}" presName="linH" presStyleCnt="0"/>
      <dgm:spPr/>
    </dgm:pt>
    <dgm:pt modelId="{C0EF21A6-C3F1-D54D-BE57-0AF0B0F16CA8}" type="pres">
      <dgm:prSet presAssocID="{14B32D10-8BC8-174E-8E1A-0CF5D5BC7F2E}" presName="padding1" presStyleCnt="0"/>
      <dgm:spPr/>
    </dgm:pt>
    <dgm:pt modelId="{9C810639-9CEE-154E-825A-464ABB313927}" type="pres">
      <dgm:prSet presAssocID="{DD20AEB9-68D5-794E-B286-F73A268CA920}" presName="linV" presStyleCnt="0"/>
      <dgm:spPr/>
    </dgm:pt>
    <dgm:pt modelId="{0919BFC2-F136-544C-9DAC-A9F722635FC1}" type="pres">
      <dgm:prSet presAssocID="{DD20AEB9-68D5-794E-B286-F73A268CA920}" presName="spVertical1" presStyleCnt="0"/>
      <dgm:spPr/>
    </dgm:pt>
    <dgm:pt modelId="{EEE709D1-CF57-B44D-9E9C-F68F8BF66547}" type="pres">
      <dgm:prSet presAssocID="{DD20AEB9-68D5-794E-B286-F73A268CA920}" presName="parTx" presStyleLbl="revTx" presStyleIdx="0" presStyleCnt="5" custLinFactY="-28630" custLinFactNeighborX="-14824" custLinFactNeighborY="-100000">
        <dgm:presLayoutVars>
          <dgm:chMax val="0"/>
          <dgm:chPref val="0"/>
          <dgm:bulletEnabled val="1"/>
        </dgm:presLayoutVars>
      </dgm:prSet>
      <dgm:spPr/>
      <dgm:t>
        <a:bodyPr/>
        <a:lstStyle/>
        <a:p>
          <a:endParaRPr lang="en-US"/>
        </a:p>
      </dgm:t>
    </dgm:pt>
    <dgm:pt modelId="{7AD81995-ECFB-9249-B5AA-50860AEDD6C5}" type="pres">
      <dgm:prSet presAssocID="{DD20AEB9-68D5-794E-B286-F73A268CA920}" presName="spVertical2" presStyleCnt="0"/>
      <dgm:spPr/>
    </dgm:pt>
    <dgm:pt modelId="{941A6C31-81B4-2643-BF20-3B6D3E18B950}" type="pres">
      <dgm:prSet presAssocID="{DD20AEB9-68D5-794E-B286-F73A268CA920}" presName="spVertical3" presStyleCnt="0"/>
      <dgm:spPr/>
    </dgm:pt>
    <dgm:pt modelId="{D06E2ECB-350D-DD4B-AD6C-597EA04E067F}" type="pres">
      <dgm:prSet presAssocID="{E52599C7-CA14-7749-B0D2-ED4D015A24D9}" presName="space" presStyleCnt="0"/>
      <dgm:spPr/>
    </dgm:pt>
    <dgm:pt modelId="{B3461B73-CB74-FB4E-8351-71B2E95B23C6}" type="pres">
      <dgm:prSet presAssocID="{09632D38-73AA-3D4E-9C7C-A4CFCE668924}" presName="linV" presStyleCnt="0"/>
      <dgm:spPr/>
    </dgm:pt>
    <dgm:pt modelId="{1B02BBF4-F5B4-8249-9D37-ABABDB0CDC4C}" type="pres">
      <dgm:prSet presAssocID="{09632D38-73AA-3D4E-9C7C-A4CFCE668924}" presName="spVertical1" presStyleCnt="0"/>
      <dgm:spPr/>
    </dgm:pt>
    <dgm:pt modelId="{D12EA0A0-F4FE-2146-8EC2-6D2C35787955}" type="pres">
      <dgm:prSet presAssocID="{09632D38-73AA-3D4E-9C7C-A4CFCE668924}" presName="parTx" presStyleLbl="revTx" presStyleIdx="1" presStyleCnt="5" custLinFactY="-37604" custLinFactNeighborX="11497" custLinFactNeighborY="-100000">
        <dgm:presLayoutVars>
          <dgm:chMax val="0"/>
          <dgm:chPref val="0"/>
          <dgm:bulletEnabled val="1"/>
        </dgm:presLayoutVars>
      </dgm:prSet>
      <dgm:spPr/>
      <dgm:t>
        <a:bodyPr/>
        <a:lstStyle/>
        <a:p>
          <a:endParaRPr lang="en-US"/>
        </a:p>
      </dgm:t>
    </dgm:pt>
    <dgm:pt modelId="{28E77D05-20BD-0646-81AE-AE69A6D3DED1}" type="pres">
      <dgm:prSet presAssocID="{09632D38-73AA-3D4E-9C7C-A4CFCE668924}" presName="spVertical2" presStyleCnt="0"/>
      <dgm:spPr/>
    </dgm:pt>
    <dgm:pt modelId="{E5A8DD20-F876-6D40-8B5F-734DFFD14A46}" type="pres">
      <dgm:prSet presAssocID="{09632D38-73AA-3D4E-9C7C-A4CFCE668924}" presName="spVertical3" presStyleCnt="0"/>
      <dgm:spPr/>
    </dgm:pt>
    <dgm:pt modelId="{281AB97D-3A4B-5043-87A8-D56EFD42D548}" type="pres">
      <dgm:prSet presAssocID="{22E55804-F455-764E-986A-646B8F1EB372}" presName="space" presStyleCnt="0"/>
      <dgm:spPr/>
    </dgm:pt>
    <dgm:pt modelId="{EBC3B23E-F253-C247-AEA7-A528E1A9E88B}" type="pres">
      <dgm:prSet presAssocID="{E9CA6EE9-AA93-AE4F-A0DE-60B5908019E0}" presName="linV" presStyleCnt="0"/>
      <dgm:spPr/>
    </dgm:pt>
    <dgm:pt modelId="{277E7301-D587-7D47-95F4-574C64D1DDA5}" type="pres">
      <dgm:prSet presAssocID="{E9CA6EE9-AA93-AE4F-A0DE-60B5908019E0}" presName="spVertical1" presStyleCnt="0"/>
      <dgm:spPr/>
    </dgm:pt>
    <dgm:pt modelId="{08F21EE0-942C-4843-87CE-0D3F23AFB7F5}" type="pres">
      <dgm:prSet presAssocID="{E9CA6EE9-AA93-AE4F-A0DE-60B5908019E0}" presName="parTx" presStyleLbl="revTx" presStyleIdx="2" presStyleCnt="5" custLinFactY="-39479" custLinFactNeighborX="43125" custLinFactNeighborY="-100000">
        <dgm:presLayoutVars>
          <dgm:chMax val="0"/>
          <dgm:chPref val="0"/>
          <dgm:bulletEnabled val="1"/>
        </dgm:presLayoutVars>
      </dgm:prSet>
      <dgm:spPr/>
      <dgm:t>
        <a:bodyPr/>
        <a:lstStyle/>
        <a:p>
          <a:endParaRPr lang="en-US"/>
        </a:p>
      </dgm:t>
    </dgm:pt>
    <dgm:pt modelId="{D988950A-4B6F-CA41-BCC9-ECC17646D71D}" type="pres">
      <dgm:prSet presAssocID="{E9CA6EE9-AA93-AE4F-A0DE-60B5908019E0}" presName="spVertical2" presStyleCnt="0"/>
      <dgm:spPr/>
    </dgm:pt>
    <dgm:pt modelId="{C35917E2-E834-8747-8581-3208F3C8A159}" type="pres">
      <dgm:prSet presAssocID="{E9CA6EE9-AA93-AE4F-A0DE-60B5908019E0}" presName="spVertical3" presStyleCnt="0"/>
      <dgm:spPr/>
    </dgm:pt>
    <dgm:pt modelId="{0BA42259-79F7-C74E-B266-52D8AA9BF714}" type="pres">
      <dgm:prSet presAssocID="{0608F334-55AB-E545-BE4A-93AF2851C704}" presName="space" presStyleCnt="0"/>
      <dgm:spPr/>
    </dgm:pt>
    <dgm:pt modelId="{0EFD1B92-F339-7847-AE1E-6BA8B8E31A99}" type="pres">
      <dgm:prSet presAssocID="{71D0E21E-534D-FB40-8779-FDEBBD39AC19}" presName="linV" presStyleCnt="0"/>
      <dgm:spPr/>
    </dgm:pt>
    <dgm:pt modelId="{45941413-5235-5944-95D6-B33AF8C1A53A}" type="pres">
      <dgm:prSet presAssocID="{71D0E21E-534D-FB40-8779-FDEBBD39AC19}" presName="spVertical1" presStyleCnt="0"/>
      <dgm:spPr/>
    </dgm:pt>
    <dgm:pt modelId="{401DF659-0310-844E-8D40-40F0F433EBC9}" type="pres">
      <dgm:prSet presAssocID="{71D0E21E-534D-FB40-8779-FDEBBD39AC19}" presName="parTx" presStyleLbl="revTx" presStyleIdx="3" presStyleCnt="5" custLinFactY="-39479" custLinFactNeighborX="66036" custLinFactNeighborY="-100000">
        <dgm:presLayoutVars>
          <dgm:chMax val="0"/>
          <dgm:chPref val="0"/>
          <dgm:bulletEnabled val="1"/>
        </dgm:presLayoutVars>
      </dgm:prSet>
      <dgm:spPr/>
      <dgm:t>
        <a:bodyPr/>
        <a:lstStyle/>
        <a:p>
          <a:endParaRPr lang="en-US"/>
        </a:p>
      </dgm:t>
    </dgm:pt>
    <dgm:pt modelId="{E64A0CEA-AD59-574E-8DDB-2F94F6B9B1B3}" type="pres">
      <dgm:prSet presAssocID="{71D0E21E-534D-FB40-8779-FDEBBD39AC19}" presName="spVertical2" presStyleCnt="0"/>
      <dgm:spPr/>
    </dgm:pt>
    <dgm:pt modelId="{3606AF9D-B40E-9B48-9871-14FF646F4B92}" type="pres">
      <dgm:prSet presAssocID="{71D0E21E-534D-FB40-8779-FDEBBD39AC19}" presName="spVertical3" presStyleCnt="0"/>
      <dgm:spPr/>
    </dgm:pt>
    <dgm:pt modelId="{A76CEC58-356E-0F4F-A164-A39CF5BBCF8E}" type="pres">
      <dgm:prSet presAssocID="{DB33798F-94B7-0147-BE45-1FE647FCA5E5}" presName="space" presStyleCnt="0"/>
      <dgm:spPr/>
    </dgm:pt>
    <dgm:pt modelId="{816B4F26-07C0-4546-B25A-DBF2470D7555}" type="pres">
      <dgm:prSet presAssocID="{F249AE08-4540-6E4C-A883-5CF87C5845BC}" presName="linV" presStyleCnt="0"/>
      <dgm:spPr/>
    </dgm:pt>
    <dgm:pt modelId="{376DC305-7AEE-294B-8BFF-625751E02E9F}" type="pres">
      <dgm:prSet presAssocID="{F249AE08-4540-6E4C-A883-5CF87C5845BC}" presName="spVertical1" presStyleCnt="0"/>
      <dgm:spPr/>
    </dgm:pt>
    <dgm:pt modelId="{3E57EE3D-A48F-C243-ACF1-B2CC5EA5B2A2}" type="pres">
      <dgm:prSet presAssocID="{F249AE08-4540-6E4C-A883-5CF87C5845BC}" presName="parTx" presStyleLbl="revTx" presStyleIdx="4" presStyleCnt="5">
        <dgm:presLayoutVars>
          <dgm:chMax val="0"/>
          <dgm:chPref val="0"/>
          <dgm:bulletEnabled val="1"/>
        </dgm:presLayoutVars>
      </dgm:prSet>
      <dgm:spPr/>
      <dgm:t>
        <a:bodyPr/>
        <a:lstStyle/>
        <a:p>
          <a:endParaRPr lang="en-US"/>
        </a:p>
      </dgm:t>
    </dgm:pt>
    <dgm:pt modelId="{6B9BBE2E-F000-D742-BFB4-A847F1D7EB54}" type="pres">
      <dgm:prSet presAssocID="{F249AE08-4540-6E4C-A883-5CF87C5845BC}" presName="spVertical2" presStyleCnt="0"/>
      <dgm:spPr/>
    </dgm:pt>
    <dgm:pt modelId="{CC8238EE-235E-B346-A343-BE968272DC81}" type="pres">
      <dgm:prSet presAssocID="{F249AE08-4540-6E4C-A883-5CF87C5845BC}" presName="spVertical3" presStyleCnt="0"/>
      <dgm:spPr/>
    </dgm:pt>
    <dgm:pt modelId="{A88A4D16-97A7-3647-86E9-A6B9A693F79D}" type="pres">
      <dgm:prSet presAssocID="{14B32D10-8BC8-174E-8E1A-0CF5D5BC7F2E}" presName="padding2" presStyleCnt="0"/>
      <dgm:spPr/>
    </dgm:pt>
    <dgm:pt modelId="{8AE13D27-37B9-554C-B2B2-1D2814AE3096}" type="pres">
      <dgm:prSet presAssocID="{14B32D10-8BC8-174E-8E1A-0CF5D5BC7F2E}" presName="negArrow" presStyleCnt="0"/>
      <dgm:spPr/>
    </dgm:pt>
    <dgm:pt modelId="{778D5DCA-FBC6-B642-9CC6-804A81FC413C}" type="pres">
      <dgm:prSet presAssocID="{14B32D10-8BC8-174E-8E1A-0CF5D5BC7F2E}" presName="backgroundArrow" presStyleLbl="node1" presStyleIdx="0" presStyleCnt="1" custScaleY="31099" custLinFactNeighborY="23510"/>
      <dgm:spPr/>
    </dgm:pt>
  </dgm:ptLst>
  <dgm:cxnLst>
    <dgm:cxn modelId="{0626667D-1640-4CD5-BA37-9416269C4BF8}" type="presOf" srcId="{71D0E21E-534D-FB40-8779-FDEBBD39AC19}" destId="{401DF659-0310-844E-8D40-40F0F433EBC9}" srcOrd="0" destOrd="0" presId="urn:microsoft.com/office/officeart/2005/8/layout/hProcess3"/>
    <dgm:cxn modelId="{B261D9E8-5D4B-104A-BFEA-8A606D467C2B}" srcId="{14B32D10-8BC8-174E-8E1A-0CF5D5BC7F2E}" destId="{F249AE08-4540-6E4C-A883-5CF87C5845BC}" srcOrd="4" destOrd="0" parTransId="{4367F60C-1D70-6042-884E-A605ABE765DA}" sibTransId="{911F3637-379E-1D4B-84ED-A64EF6FDEA99}"/>
    <dgm:cxn modelId="{1253DE26-E196-4722-BBB1-E6851CAFB50E}" type="presOf" srcId="{F249AE08-4540-6E4C-A883-5CF87C5845BC}" destId="{3E57EE3D-A48F-C243-ACF1-B2CC5EA5B2A2}" srcOrd="0" destOrd="0" presId="urn:microsoft.com/office/officeart/2005/8/layout/hProcess3"/>
    <dgm:cxn modelId="{EB916BA7-6E32-5945-9917-A0E3EAB86734}" srcId="{14B32D10-8BC8-174E-8E1A-0CF5D5BC7F2E}" destId="{DD20AEB9-68D5-794E-B286-F73A268CA920}" srcOrd="0" destOrd="0" parTransId="{DC7F3D84-2A15-D54E-B264-46DCF9F379F1}" sibTransId="{E52599C7-CA14-7749-B0D2-ED4D015A24D9}"/>
    <dgm:cxn modelId="{19306F78-9587-6C45-A889-35561D0A0324}" srcId="{14B32D10-8BC8-174E-8E1A-0CF5D5BC7F2E}" destId="{09632D38-73AA-3D4E-9C7C-A4CFCE668924}" srcOrd="1" destOrd="0" parTransId="{3128D327-2DCD-AC47-BFBD-EC0FDE0E1CCC}" sibTransId="{22E55804-F455-764E-986A-646B8F1EB372}"/>
    <dgm:cxn modelId="{898A1FD2-8659-4C83-8B73-51527A4D2D41}" type="presOf" srcId="{09632D38-73AA-3D4E-9C7C-A4CFCE668924}" destId="{D12EA0A0-F4FE-2146-8EC2-6D2C35787955}" srcOrd="0" destOrd="0" presId="urn:microsoft.com/office/officeart/2005/8/layout/hProcess3"/>
    <dgm:cxn modelId="{163D8E0C-8CC4-432A-A157-CB01CFEDEA5A}" type="presOf" srcId="{14B32D10-8BC8-174E-8E1A-0CF5D5BC7F2E}" destId="{7C9106B4-D873-6F4F-8C1E-63527E483C62}" srcOrd="0" destOrd="0" presId="urn:microsoft.com/office/officeart/2005/8/layout/hProcess3"/>
    <dgm:cxn modelId="{3C4C1D8D-D9A2-43C6-87EE-A2AE4CBFA090}" type="presOf" srcId="{E9CA6EE9-AA93-AE4F-A0DE-60B5908019E0}" destId="{08F21EE0-942C-4843-87CE-0D3F23AFB7F5}" srcOrd="0" destOrd="0" presId="urn:microsoft.com/office/officeart/2005/8/layout/hProcess3"/>
    <dgm:cxn modelId="{C549F20F-0546-B64A-BA12-52321A0D5F4F}" srcId="{14B32D10-8BC8-174E-8E1A-0CF5D5BC7F2E}" destId="{71D0E21E-534D-FB40-8779-FDEBBD39AC19}" srcOrd="3" destOrd="0" parTransId="{A79CC6A1-6EED-1242-A105-E4B0F73E5C10}" sibTransId="{DB33798F-94B7-0147-BE45-1FE647FCA5E5}"/>
    <dgm:cxn modelId="{0E24EC41-CB24-4ADF-8448-5D70A913BF04}" type="presOf" srcId="{DD20AEB9-68D5-794E-B286-F73A268CA920}" destId="{EEE709D1-CF57-B44D-9E9C-F68F8BF66547}" srcOrd="0" destOrd="0" presId="urn:microsoft.com/office/officeart/2005/8/layout/hProcess3"/>
    <dgm:cxn modelId="{A84E199C-FA5E-B34A-AA9B-BE8453FC2D96}" srcId="{14B32D10-8BC8-174E-8E1A-0CF5D5BC7F2E}" destId="{E9CA6EE9-AA93-AE4F-A0DE-60B5908019E0}" srcOrd="2" destOrd="0" parTransId="{4AB179B6-0432-0349-9A0E-49D2FC969D11}" sibTransId="{0608F334-55AB-E545-BE4A-93AF2851C704}"/>
    <dgm:cxn modelId="{47774901-59A0-487E-AFD9-5FDB813A2412}" type="presParOf" srcId="{7C9106B4-D873-6F4F-8C1E-63527E483C62}" destId="{0227AF40-A0C1-C148-A747-E9DAEDB376B7}" srcOrd="0" destOrd="0" presId="urn:microsoft.com/office/officeart/2005/8/layout/hProcess3"/>
    <dgm:cxn modelId="{481E1CB4-5CA4-4DA0-B460-6521127BBEC1}" type="presParOf" srcId="{7C9106B4-D873-6F4F-8C1E-63527E483C62}" destId="{37FBD234-FCEB-1E4D-8A42-72D521257D38}" srcOrd="1" destOrd="0" presId="urn:microsoft.com/office/officeart/2005/8/layout/hProcess3"/>
    <dgm:cxn modelId="{5439CC8F-6E42-4F05-8901-8B77E5283128}" type="presParOf" srcId="{37FBD234-FCEB-1E4D-8A42-72D521257D38}" destId="{C0EF21A6-C3F1-D54D-BE57-0AF0B0F16CA8}" srcOrd="0" destOrd="0" presId="urn:microsoft.com/office/officeart/2005/8/layout/hProcess3"/>
    <dgm:cxn modelId="{9FCC211F-655A-40E5-97A7-C6F0C5D2A0EA}" type="presParOf" srcId="{37FBD234-FCEB-1E4D-8A42-72D521257D38}" destId="{9C810639-9CEE-154E-825A-464ABB313927}" srcOrd="1" destOrd="0" presId="urn:microsoft.com/office/officeart/2005/8/layout/hProcess3"/>
    <dgm:cxn modelId="{4DEDBD7F-A80E-42C8-8B6F-D6DB0F7486BB}" type="presParOf" srcId="{9C810639-9CEE-154E-825A-464ABB313927}" destId="{0919BFC2-F136-544C-9DAC-A9F722635FC1}" srcOrd="0" destOrd="0" presId="urn:microsoft.com/office/officeart/2005/8/layout/hProcess3"/>
    <dgm:cxn modelId="{46C6F5A9-6853-4F4C-8570-DC5D36001E49}" type="presParOf" srcId="{9C810639-9CEE-154E-825A-464ABB313927}" destId="{EEE709D1-CF57-B44D-9E9C-F68F8BF66547}" srcOrd="1" destOrd="0" presId="urn:microsoft.com/office/officeart/2005/8/layout/hProcess3"/>
    <dgm:cxn modelId="{95D217F0-0F91-4340-9952-8367E976E6F9}" type="presParOf" srcId="{9C810639-9CEE-154E-825A-464ABB313927}" destId="{7AD81995-ECFB-9249-B5AA-50860AEDD6C5}" srcOrd="2" destOrd="0" presId="urn:microsoft.com/office/officeart/2005/8/layout/hProcess3"/>
    <dgm:cxn modelId="{B599E4DF-0F64-4DEF-8D36-8F234234D340}" type="presParOf" srcId="{9C810639-9CEE-154E-825A-464ABB313927}" destId="{941A6C31-81B4-2643-BF20-3B6D3E18B950}" srcOrd="3" destOrd="0" presId="urn:microsoft.com/office/officeart/2005/8/layout/hProcess3"/>
    <dgm:cxn modelId="{9FCD4716-2668-4072-BE0B-01E2D1F849BA}" type="presParOf" srcId="{37FBD234-FCEB-1E4D-8A42-72D521257D38}" destId="{D06E2ECB-350D-DD4B-AD6C-597EA04E067F}" srcOrd="2" destOrd="0" presId="urn:microsoft.com/office/officeart/2005/8/layout/hProcess3"/>
    <dgm:cxn modelId="{11F9B160-FE7C-466D-96DD-C651F4F1B8BC}" type="presParOf" srcId="{37FBD234-FCEB-1E4D-8A42-72D521257D38}" destId="{B3461B73-CB74-FB4E-8351-71B2E95B23C6}" srcOrd="3" destOrd="0" presId="urn:microsoft.com/office/officeart/2005/8/layout/hProcess3"/>
    <dgm:cxn modelId="{7A24342C-184B-4E6A-9258-B7AEB4FC3CC0}" type="presParOf" srcId="{B3461B73-CB74-FB4E-8351-71B2E95B23C6}" destId="{1B02BBF4-F5B4-8249-9D37-ABABDB0CDC4C}" srcOrd="0" destOrd="0" presId="urn:microsoft.com/office/officeart/2005/8/layout/hProcess3"/>
    <dgm:cxn modelId="{AD26F3B4-9F81-4854-9429-0CC407EF0E06}" type="presParOf" srcId="{B3461B73-CB74-FB4E-8351-71B2E95B23C6}" destId="{D12EA0A0-F4FE-2146-8EC2-6D2C35787955}" srcOrd="1" destOrd="0" presId="urn:microsoft.com/office/officeart/2005/8/layout/hProcess3"/>
    <dgm:cxn modelId="{C7B0E1C6-00B4-4A43-AC7C-A72A89656DF9}" type="presParOf" srcId="{B3461B73-CB74-FB4E-8351-71B2E95B23C6}" destId="{28E77D05-20BD-0646-81AE-AE69A6D3DED1}" srcOrd="2" destOrd="0" presId="urn:microsoft.com/office/officeart/2005/8/layout/hProcess3"/>
    <dgm:cxn modelId="{47844C75-EE50-4023-BEE3-192C063A4EAE}" type="presParOf" srcId="{B3461B73-CB74-FB4E-8351-71B2E95B23C6}" destId="{E5A8DD20-F876-6D40-8B5F-734DFFD14A46}" srcOrd="3" destOrd="0" presId="urn:microsoft.com/office/officeart/2005/8/layout/hProcess3"/>
    <dgm:cxn modelId="{90DBAFF3-EBD7-4FDE-AB95-BBC98F9763C5}" type="presParOf" srcId="{37FBD234-FCEB-1E4D-8A42-72D521257D38}" destId="{281AB97D-3A4B-5043-87A8-D56EFD42D548}" srcOrd="4" destOrd="0" presId="urn:microsoft.com/office/officeart/2005/8/layout/hProcess3"/>
    <dgm:cxn modelId="{0FE26FE0-37C7-4E02-952B-3DF2B1A2D9A1}" type="presParOf" srcId="{37FBD234-FCEB-1E4D-8A42-72D521257D38}" destId="{EBC3B23E-F253-C247-AEA7-A528E1A9E88B}" srcOrd="5" destOrd="0" presId="urn:microsoft.com/office/officeart/2005/8/layout/hProcess3"/>
    <dgm:cxn modelId="{B13E40DF-822D-4D7F-B8AF-5958DD535414}" type="presParOf" srcId="{EBC3B23E-F253-C247-AEA7-A528E1A9E88B}" destId="{277E7301-D587-7D47-95F4-574C64D1DDA5}" srcOrd="0" destOrd="0" presId="urn:microsoft.com/office/officeart/2005/8/layout/hProcess3"/>
    <dgm:cxn modelId="{EBF42732-075A-4019-B336-ADF9944D9303}" type="presParOf" srcId="{EBC3B23E-F253-C247-AEA7-A528E1A9E88B}" destId="{08F21EE0-942C-4843-87CE-0D3F23AFB7F5}" srcOrd="1" destOrd="0" presId="urn:microsoft.com/office/officeart/2005/8/layout/hProcess3"/>
    <dgm:cxn modelId="{4772C6CC-B202-4F72-87EE-A6EE5486811D}" type="presParOf" srcId="{EBC3B23E-F253-C247-AEA7-A528E1A9E88B}" destId="{D988950A-4B6F-CA41-BCC9-ECC17646D71D}" srcOrd="2" destOrd="0" presId="urn:microsoft.com/office/officeart/2005/8/layout/hProcess3"/>
    <dgm:cxn modelId="{EF82F7AB-9F71-4FF8-9EC2-F0AB0CE3FADD}" type="presParOf" srcId="{EBC3B23E-F253-C247-AEA7-A528E1A9E88B}" destId="{C35917E2-E834-8747-8581-3208F3C8A159}" srcOrd="3" destOrd="0" presId="urn:microsoft.com/office/officeart/2005/8/layout/hProcess3"/>
    <dgm:cxn modelId="{65AAE892-550C-4088-A4F8-738935811604}" type="presParOf" srcId="{37FBD234-FCEB-1E4D-8A42-72D521257D38}" destId="{0BA42259-79F7-C74E-B266-52D8AA9BF714}" srcOrd="6" destOrd="0" presId="urn:microsoft.com/office/officeart/2005/8/layout/hProcess3"/>
    <dgm:cxn modelId="{9F6C1B66-798F-4F71-AC56-E394623A9C7F}" type="presParOf" srcId="{37FBD234-FCEB-1E4D-8A42-72D521257D38}" destId="{0EFD1B92-F339-7847-AE1E-6BA8B8E31A99}" srcOrd="7" destOrd="0" presId="urn:microsoft.com/office/officeart/2005/8/layout/hProcess3"/>
    <dgm:cxn modelId="{53494855-3B23-4B52-BEEF-A7819EE8963F}" type="presParOf" srcId="{0EFD1B92-F339-7847-AE1E-6BA8B8E31A99}" destId="{45941413-5235-5944-95D6-B33AF8C1A53A}" srcOrd="0" destOrd="0" presId="urn:microsoft.com/office/officeart/2005/8/layout/hProcess3"/>
    <dgm:cxn modelId="{46B097C5-E2CE-47A6-85D9-D4C773E9D5EA}" type="presParOf" srcId="{0EFD1B92-F339-7847-AE1E-6BA8B8E31A99}" destId="{401DF659-0310-844E-8D40-40F0F433EBC9}" srcOrd="1" destOrd="0" presId="urn:microsoft.com/office/officeart/2005/8/layout/hProcess3"/>
    <dgm:cxn modelId="{12D0EAB1-2EB4-401A-871D-88630CC877B0}" type="presParOf" srcId="{0EFD1B92-F339-7847-AE1E-6BA8B8E31A99}" destId="{E64A0CEA-AD59-574E-8DDB-2F94F6B9B1B3}" srcOrd="2" destOrd="0" presId="urn:microsoft.com/office/officeart/2005/8/layout/hProcess3"/>
    <dgm:cxn modelId="{BEED692F-B669-467A-B611-D49A0FC73F12}" type="presParOf" srcId="{0EFD1B92-F339-7847-AE1E-6BA8B8E31A99}" destId="{3606AF9D-B40E-9B48-9871-14FF646F4B92}" srcOrd="3" destOrd="0" presId="urn:microsoft.com/office/officeart/2005/8/layout/hProcess3"/>
    <dgm:cxn modelId="{64349B52-BD8D-4B1F-AD37-A7B7724D0C92}" type="presParOf" srcId="{37FBD234-FCEB-1E4D-8A42-72D521257D38}" destId="{A76CEC58-356E-0F4F-A164-A39CF5BBCF8E}" srcOrd="8" destOrd="0" presId="urn:microsoft.com/office/officeart/2005/8/layout/hProcess3"/>
    <dgm:cxn modelId="{FEE9EEC8-F159-43C4-B770-FE3BE72578C8}" type="presParOf" srcId="{37FBD234-FCEB-1E4D-8A42-72D521257D38}" destId="{816B4F26-07C0-4546-B25A-DBF2470D7555}" srcOrd="9" destOrd="0" presId="urn:microsoft.com/office/officeart/2005/8/layout/hProcess3"/>
    <dgm:cxn modelId="{4F5A248D-EA7E-4D6F-ACA0-80C8B17E699C}" type="presParOf" srcId="{816B4F26-07C0-4546-B25A-DBF2470D7555}" destId="{376DC305-7AEE-294B-8BFF-625751E02E9F}" srcOrd="0" destOrd="0" presId="urn:microsoft.com/office/officeart/2005/8/layout/hProcess3"/>
    <dgm:cxn modelId="{2A68ADCA-2BA3-4CB0-9682-2065AD9D2486}" type="presParOf" srcId="{816B4F26-07C0-4546-B25A-DBF2470D7555}" destId="{3E57EE3D-A48F-C243-ACF1-B2CC5EA5B2A2}" srcOrd="1" destOrd="0" presId="urn:microsoft.com/office/officeart/2005/8/layout/hProcess3"/>
    <dgm:cxn modelId="{30D3100E-C745-4306-B024-CED512F67939}" type="presParOf" srcId="{816B4F26-07C0-4546-B25A-DBF2470D7555}" destId="{6B9BBE2E-F000-D742-BFB4-A847F1D7EB54}" srcOrd="2" destOrd="0" presId="urn:microsoft.com/office/officeart/2005/8/layout/hProcess3"/>
    <dgm:cxn modelId="{633D4614-07B9-4C25-B3B4-FBAD47D33347}" type="presParOf" srcId="{816B4F26-07C0-4546-B25A-DBF2470D7555}" destId="{CC8238EE-235E-B346-A343-BE968272DC81}" srcOrd="3" destOrd="0" presId="urn:microsoft.com/office/officeart/2005/8/layout/hProcess3"/>
    <dgm:cxn modelId="{A2EEF42C-D175-40FF-8E9B-D9ECB4469FF8}" type="presParOf" srcId="{37FBD234-FCEB-1E4D-8A42-72D521257D38}" destId="{A88A4D16-97A7-3647-86E9-A6B9A693F79D}" srcOrd="10" destOrd="0" presId="urn:microsoft.com/office/officeart/2005/8/layout/hProcess3"/>
    <dgm:cxn modelId="{0935B48C-2367-453C-96B2-361AEE785A8D}" type="presParOf" srcId="{37FBD234-FCEB-1E4D-8A42-72D521257D38}" destId="{8AE13D27-37B9-554C-B2B2-1D2814AE3096}" srcOrd="11" destOrd="0" presId="urn:microsoft.com/office/officeart/2005/8/layout/hProcess3"/>
    <dgm:cxn modelId="{F163B4FE-66E6-4594-9ABB-7BA66A2FAC0E}" type="presParOf" srcId="{37FBD234-FCEB-1E4D-8A42-72D521257D38}" destId="{778D5DCA-FBC6-B642-9CC6-804A81FC413C}" srcOrd="12"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D5DCA-FBC6-B642-9CC6-804A81FC413C}">
      <dsp:nvSpPr>
        <dsp:cNvPr id="0" name=""/>
        <dsp:cNvSpPr/>
      </dsp:nvSpPr>
      <dsp:spPr>
        <a:xfrm>
          <a:off x="0" y="1605395"/>
          <a:ext cx="8229600" cy="977939"/>
        </a:xfrm>
        <a:prstGeom prst="rightArrow">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3E57EE3D-A48F-C243-ACF1-B2CC5EA5B2A2}">
      <dsp:nvSpPr>
        <dsp:cNvPr id="0" name=""/>
        <dsp:cNvSpPr/>
      </dsp:nvSpPr>
      <dsp:spPr>
        <a:xfrm>
          <a:off x="6243324" y="1652250"/>
          <a:ext cx="1163315" cy="157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endParaRPr lang="en-US" sz="1300" kern="1200" dirty="0" smtClean="0"/>
        </a:p>
      </dsp:txBody>
      <dsp:txXfrm>
        <a:off x="6243324" y="1652250"/>
        <a:ext cx="1163315" cy="1572299"/>
      </dsp:txXfrm>
    </dsp:sp>
    <dsp:sp modelId="{401DF659-0310-844E-8D40-40F0F433EBC9}">
      <dsp:nvSpPr>
        <dsp:cNvPr id="0" name=""/>
        <dsp:cNvSpPr/>
      </dsp:nvSpPr>
      <dsp:spPr>
        <a:xfrm>
          <a:off x="5615553" y="245371"/>
          <a:ext cx="1163315" cy="157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endParaRPr lang="en-US" sz="1300" kern="1200" dirty="0" smtClean="0"/>
        </a:p>
        <a:p>
          <a:pPr lvl="0" algn="ctr" defTabSz="577850">
            <a:lnSpc>
              <a:spcPct val="90000"/>
            </a:lnSpc>
            <a:spcBef>
              <a:spcPct val="0"/>
            </a:spcBef>
            <a:spcAft>
              <a:spcPct val="35000"/>
            </a:spcAft>
          </a:pPr>
          <a:r>
            <a:rPr lang="en-US" sz="1300" kern="1200" dirty="0" smtClean="0"/>
            <a:t>2012</a:t>
          </a:r>
        </a:p>
        <a:p>
          <a:pPr lvl="0" algn="ctr" defTabSz="577850">
            <a:lnSpc>
              <a:spcPct val="90000"/>
            </a:lnSpc>
            <a:spcBef>
              <a:spcPct val="0"/>
            </a:spcBef>
            <a:spcAft>
              <a:spcPct val="35000"/>
            </a:spcAft>
          </a:pPr>
          <a:r>
            <a:rPr lang="en-US" sz="1300" kern="1200" dirty="0" smtClean="0"/>
            <a:t>Results Summary</a:t>
          </a:r>
        </a:p>
      </dsp:txBody>
      <dsp:txXfrm>
        <a:off x="5615553" y="245371"/>
        <a:ext cx="1163315" cy="1572299"/>
      </dsp:txXfrm>
    </dsp:sp>
    <dsp:sp modelId="{08F21EE0-942C-4843-87CE-0D3F23AFB7F5}">
      <dsp:nvSpPr>
        <dsp:cNvPr id="0" name=""/>
        <dsp:cNvSpPr/>
      </dsp:nvSpPr>
      <dsp:spPr>
        <a:xfrm>
          <a:off x="3953048" y="245371"/>
          <a:ext cx="1163315" cy="157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endParaRPr lang="en-US" sz="1300" kern="1200" dirty="0" smtClean="0"/>
        </a:p>
        <a:p>
          <a:pPr lvl="0" algn="ctr" defTabSz="577850">
            <a:lnSpc>
              <a:spcPct val="90000"/>
            </a:lnSpc>
            <a:spcBef>
              <a:spcPct val="0"/>
            </a:spcBef>
            <a:spcAft>
              <a:spcPct val="35000"/>
            </a:spcAft>
          </a:pPr>
          <a:r>
            <a:rPr lang="en-US" sz="1300" kern="1200" dirty="0" smtClean="0"/>
            <a:t>1998</a:t>
          </a:r>
        </a:p>
        <a:p>
          <a:pPr lvl="0" algn="ctr" defTabSz="577850">
            <a:lnSpc>
              <a:spcPct val="90000"/>
            </a:lnSpc>
            <a:spcBef>
              <a:spcPct val="0"/>
            </a:spcBef>
            <a:spcAft>
              <a:spcPct val="35000"/>
            </a:spcAft>
          </a:pPr>
          <a:r>
            <a:rPr lang="en-US" sz="1300" kern="1200" dirty="0" err="1" smtClean="0"/>
            <a:t>Sida</a:t>
          </a:r>
          <a:r>
            <a:rPr lang="en-US" sz="1300" kern="1200" dirty="0" smtClean="0"/>
            <a:t> Rating System</a:t>
          </a:r>
        </a:p>
      </dsp:txBody>
      <dsp:txXfrm>
        <a:off x="3953048" y="245371"/>
        <a:ext cx="1163315" cy="1572299"/>
      </dsp:txXfrm>
    </dsp:sp>
    <dsp:sp modelId="{D12EA0A0-F4FE-2146-8EC2-6D2C35787955}">
      <dsp:nvSpPr>
        <dsp:cNvPr id="0" name=""/>
        <dsp:cNvSpPr/>
      </dsp:nvSpPr>
      <dsp:spPr>
        <a:xfrm>
          <a:off x="2189137" y="274852"/>
          <a:ext cx="1163315" cy="157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endParaRPr lang="en-US" sz="1300" kern="1200" dirty="0" smtClean="0"/>
        </a:p>
        <a:p>
          <a:pPr lvl="0" algn="ctr" defTabSz="577850">
            <a:lnSpc>
              <a:spcPct val="90000"/>
            </a:lnSpc>
            <a:spcBef>
              <a:spcPct val="0"/>
            </a:spcBef>
            <a:spcAft>
              <a:spcPct val="35000"/>
            </a:spcAft>
          </a:pPr>
          <a:r>
            <a:rPr lang="en-US" sz="1300" kern="1200" dirty="0" smtClean="0"/>
            <a:t>1981</a:t>
          </a:r>
        </a:p>
        <a:p>
          <a:pPr lvl="0" algn="ctr" defTabSz="577850">
            <a:lnSpc>
              <a:spcPct val="90000"/>
            </a:lnSpc>
            <a:spcBef>
              <a:spcPct val="0"/>
            </a:spcBef>
            <a:spcAft>
              <a:spcPct val="35000"/>
            </a:spcAft>
          </a:pPr>
          <a:r>
            <a:rPr lang="en-US" sz="1300" kern="1200" dirty="0" smtClean="0"/>
            <a:t>SIDA Project –</a:t>
          </a:r>
          <a:r>
            <a:rPr lang="en-US" sz="1300" kern="1200" dirty="0" err="1" smtClean="0"/>
            <a:t>Programme</a:t>
          </a:r>
          <a:r>
            <a:rPr lang="en-US" sz="1300" kern="1200" dirty="0" smtClean="0"/>
            <a:t> Follow-Up</a:t>
          </a:r>
          <a:endParaRPr lang="en-US" sz="1300" kern="1200" dirty="0"/>
        </a:p>
      </dsp:txBody>
      <dsp:txXfrm>
        <a:off x="2189137" y="274852"/>
        <a:ext cx="1163315" cy="1572299"/>
      </dsp:txXfrm>
    </dsp:sp>
    <dsp:sp modelId="{EEE709D1-CF57-B44D-9E9C-F68F8BF66547}">
      <dsp:nvSpPr>
        <dsp:cNvPr id="0" name=""/>
        <dsp:cNvSpPr/>
      </dsp:nvSpPr>
      <dsp:spPr>
        <a:xfrm>
          <a:off x="486962" y="415950"/>
          <a:ext cx="1163315" cy="157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endParaRPr lang="en-US" sz="1300" kern="1200" dirty="0" smtClean="0"/>
        </a:p>
        <a:p>
          <a:pPr lvl="0" algn="ctr" defTabSz="577850">
            <a:lnSpc>
              <a:spcPct val="90000"/>
            </a:lnSpc>
            <a:spcBef>
              <a:spcPct val="0"/>
            </a:spcBef>
            <a:spcAft>
              <a:spcPct val="35000"/>
            </a:spcAft>
          </a:pPr>
          <a:r>
            <a:rPr lang="en-US" sz="1300" kern="1200" dirty="0" smtClean="0"/>
            <a:t>1971</a:t>
          </a:r>
        </a:p>
        <a:p>
          <a:pPr lvl="0" algn="ctr" defTabSz="577850">
            <a:lnSpc>
              <a:spcPct val="90000"/>
            </a:lnSpc>
            <a:spcBef>
              <a:spcPct val="0"/>
            </a:spcBef>
            <a:spcAft>
              <a:spcPct val="35000"/>
            </a:spcAft>
          </a:pPr>
          <a:r>
            <a:rPr lang="en-US" sz="1300" kern="1200" dirty="0" smtClean="0"/>
            <a:t>SIDA Results Valuation </a:t>
          </a:r>
          <a:r>
            <a:rPr lang="en-US" sz="1300" kern="1200" dirty="0" err="1" smtClean="0"/>
            <a:t>Programme</a:t>
          </a:r>
          <a:endParaRPr lang="en-US" sz="1300" kern="1200" dirty="0" smtClean="0"/>
        </a:p>
        <a:p>
          <a:pPr lvl="0" algn="ctr" defTabSz="577850">
            <a:lnSpc>
              <a:spcPct val="90000"/>
            </a:lnSpc>
            <a:spcBef>
              <a:spcPct val="0"/>
            </a:spcBef>
            <a:spcAft>
              <a:spcPct val="35000"/>
            </a:spcAft>
          </a:pPr>
          <a:r>
            <a:rPr lang="en-US" sz="1300" kern="1200" dirty="0" smtClean="0"/>
            <a:t>	</a:t>
          </a:r>
          <a:endParaRPr lang="en-US" sz="1300" kern="1200" dirty="0"/>
        </a:p>
      </dsp:txBody>
      <dsp:txXfrm>
        <a:off x="486962" y="415950"/>
        <a:ext cx="1163315" cy="157229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4A0750-AD99-44D4-8FB4-43CF9EB71B27}" type="datetimeFigureOut">
              <a:rPr lang="en-US" smtClean="0"/>
              <a:t>30/09/15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497AAC-D0A1-40D2-A5F0-16E8987298BD}" type="slidenum">
              <a:rPr lang="en-US" smtClean="0"/>
              <a:t>‹#›</a:t>
            </a:fld>
            <a:endParaRPr lang="en-US"/>
          </a:p>
        </p:txBody>
      </p:sp>
    </p:spTree>
    <p:extLst>
      <p:ext uri="{BB962C8B-B14F-4D97-AF65-F5344CB8AC3E}">
        <p14:creationId xmlns:p14="http://schemas.microsoft.com/office/powerpoint/2010/main" val="4124582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D9456232-6538-5D44-A426-A78AE22DF4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42189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456232-6538-5D44-A426-A78AE22DF4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9879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456232-6538-5D44-A426-A78AE22DF4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058581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sv-SE" sz="200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6B0D3557-AAF5-4CF4-BA6F-BD75F34C43CF}" type="slidenum">
              <a:rPr lang="en-US" altLang="sv-SE" sz="1200">
                <a:solidFill>
                  <a:prstClr val="black"/>
                </a:solidFill>
              </a:rPr>
              <a:pPr eaLnBrk="1" hangingPunct="1"/>
              <a:t>11</a:t>
            </a:fld>
            <a:endParaRPr lang="en-US" altLang="sv-SE" sz="120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sv-SE"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EDFA9DB7-9EA5-4952-AC55-5B89F679FAF8}" type="slidenum">
              <a:rPr lang="en-US" altLang="sv-SE" sz="1200">
                <a:solidFill>
                  <a:prstClr val="black"/>
                </a:solidFill>
              </a:rPr>
              <a:pPr eaLnBrk="1" hangingPunct="1"/>
              <a:t>12</a:t>
            </a:fld>
            <a:endParaRPr lang="en-US" altLang="sv-SE" sz="120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0"/>
              </a:spcBef>
            </a:pPr>
            <a:endParaRPr lang="en-US" altLang="sv-SE"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88F9126D-2F54-4F47-9F0F-B28650AD544C}" type="slidenum">
              <a:rPr lang="en-US" altLang="sv-SE" sz="1200">
                <a:solidFill>
                  <a:prstClr val="black"/>
                </a:solidFill>
              </a:rPr>
              <a:pPr eaLnBrk="1" hangingPunct="1"/>
              <a:t>13</a:t>
            </a:fld>
            <a:endParaRPr lang="en-US" altLang="sv-SE" sz="120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sv-SE"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2171AFDF-E504-4BCF-99CA-984CE7FEDD6C}" type="slidenum">
              <a:rPr lang="en-US" altLang="sv-SE" sz="1200">
                <a:solidFill>
                  <a:prstClr val="black"/>
                </a:solidFill>
              </a:rPr>
              <a:pPr eaLnBrk="1" hangingPunct="1"/>
              <a:t>14</a:t>
            </a:fld>
            <a:endParaRPr lang="en-US" altLang="sv-SE" sz="120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sv-SE"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C8003CFF-23AF-4BBF-92C9-D471E3C8DFDB}" type="slidenum">
              <a:rPr lang="en-US" altLang="sv-SE" sz="1200">
                <a:solidFill>
                  <a:prstClr val="black"/>
                </a:solidFill>
              </a:rPr>
              <a:pPr eaLnBrk="1" hangingPunct="1"/>
              <a:t>15</a:t>
            </a:fld>
            <a:endParaRPr lang="en-US" altLang="sv-SE" sz="120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sv-SE"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C6E55778-5D4B-4617-ACC4-40290B81694F}" type="slidenum">
              <a:rPr lang="en-US" altLang="sv-SE" sz="1200">
                <a:solidFill>
                  <a:prstClr val="black"/>
                </a:solidFill>
              </a:rPr>
              <a:pPr eaLnBrk="1" hangingPunct="1"/>
              <a:t>16</a:t>
            </a:fld>
            <a:endParaRPr lang="en-US" altLang="sv-SE" sz="120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70000"/>
              </a:lnSpc>
              <a:spcBef>
                <a:spcPct val="0"/>
              </a:spcBef>
            </a:pPr>
            <a:endParaRPr lang="en-GB" altLang="sv-SE" sz="600" smtClean="0">
              <a:latin typeface="Arial" charset="0"/>
              <a:cs typeface="Arial" charset="0"/>
            </a:endParaRPr>
          </a:p>
          <a:p>
            <a:pPr eaLnBrk="1" hangingPunct="1">
              <a:lnSpc>
                <a:spcPct val="70000"/>
              </a:lnSpc>
              <a:spcBef>
                <a:spcPct val="0"/>
              </a:spcBef>
            </a:pPr>
            <a:endParaRPr lang="en-GB" altLang="sv-SE" sz="600" smtClean="0">
              <a:latin typeface="Arial" charset="0"/>
              <a:cs typeface="Arial" charset="0"/>
            </a:endParaRPr>
          </a:p>
          <a:p>
            <a:pPr eaLnBrk="1" hangingPunct="1">
              <a:lnSpc>
                <a:spcPct val="70000"/>
              </a:lnSpc>
              <a:spcBef>
                <a:spcPct val="0"/>
              </a:spcBef>
            </a:pPr>
            <a:endParaRPr lang="en-GB" altLang="sv-SE" sz="600" smtClean="0">
              <a:latin typeface="Arial" charset="0"/>
              <a:cs typeface="Arial"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4D40E126-E7E9-420C-8C91-452A8DA0DD5D}" type="slidenum">
              <a:rPr lang="en-US" altLang="sv-SE" sz="1200">
                <a:solidFill>
                  <a:prstClr val="black"/>
                </a:solidFill>
              </a:rPr>
              <a:pPr eaLnBrk="1" hangingPunct="1"/>
              <a:t>17</a:t>
            </a:fld>
            <a:endParaRPr lang="en-US" altLang="sv-SE" sz="120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extLst/>
        </p:spPr>
        <p:txBody>
          <a:bodyPr>
            <a:normAutofit fontScale="92500"/>
          </a:bodyPr>
          <a:lstStyle/>
          <a:p>
            <a:pPr eaLnBrk="1" hangingPunct="1">
              <a:spcBef>
                <a:spcPct val="0"/>
              </a:spcBef>
              <a:defRPr/>
            </a:pPr>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747511EC-5EF7-4F22-86E7-72058B853CBE}" type="slidenum">
              <a:rPr lang="en-US" altLang="sv-SE" sz="1200">
                <a:solidFill>
                  <a:prstClr val="black"/>
                </a:solidFill>
              </a:rPr>
              <a:pPr eaLnBrk="1" hangingPunct="1"/>
              <a:t>18</a:t>
            </a:fld>
            <a:endParaRPr lang="en-US" altLang="sv-SE" sz="120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sv-SE"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F9FEDED1-25D1-4F4A-8968-532E04A421EF}" type="slidenum">
              <a:rPr lang="en-US" altLang="sv-SE" sz="1200">
                <a:solidFill>
                  <a:prstClr val="black"/>
                </a:solidFill>
              </a:rPr>
              <a:pPr eaLnBrk="1" hangingPunct="1"/>
              <a:t>19</a:t>
            </a:fld>
            <a:endParaRPr lang="en-US" altLang="sv-SE" sz="120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sv-SE"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E0188052-FF1F-440D-997B-B9825C34A406}" type="slidenum">
              <a:rPr lang="en-US" altLang="sv-SE" sz="1200">
                <a:solidFill>
                  <a:prstClr val="black"/>
                </a:solidFill>
              </a:rPr>
              <a:pPr eaLnBrk="1" hangingPunct="1"/>
              <a:t>20</a:t>
            </a:fld>
            <a:endParaRPr lang="en-US" altLang="sv-SE" sz="120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extLst/>
        </p:spPr>
        <p:txBody>
          <a:bodyPr>
            <a:normAutofit fontScale="92500" lnSpcReduction="20000"/>
          </a:bodyPr>
          <a:lstStyle/>
          <a:p>
            <a:pPr eaLnBrk="1" hangingPunct="1">
              <a:spcBef>
                <a:spcPct val="0"/>
              </a:spcBef>
              <a:defRPr/>
            </a:pPr>
            <a:endParaRPr lang="en-US" altLang="en-US"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EE726EDF-21A9-48AF-AE04-BAAC531D3559}" type="slidenum">
              <a:rPr lang="en-US" altLang="sv-SE" sz="1200">
                <a:solidFill>
                  <a:prstClr val="black"/>
                </a:solidFill>
              </a:rPr>
              <a:pPr eaLnBrk="1" hangingPunct="1"/>
              <a:t>21</a:t>
            </a:fld>
            <a:endParaRPr lang="en-US" altLang="sv-SE" sz="120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sv-SE"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eaLnBrk="1" hangingPunct="1"/>
            <a:fld id="{18F74D0A-764F-4903-940C-98D632590C88}" type="slidenum">
              <a:rPr lang="en-US" altLang="sv-SE" sz="1200">
                <a:solidFill>
                  <a:prstClr val="black"/>
                </a:solidFill>
              </a:rPr>
              <a:pPr eaLnBrk="1" hangingPunct="1"/>
              <a:t>22</a:t>
            </a:fld>
            <a:endParaRPr lang="en-US" altLang="sv-SE" sz="12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2CCCD1C-7569-1A49-8DDD-D4702D4C8296}" type="datetimeFigureOut">
              <a:rPr lang="en-US" smtClean="0">
                <a:solidFill>
                  <a:prstClr val="white">
                    <a:tint val="75000"/>
                  </a:prstClr>
                </a:solidFill>
              </a:rPr>
              <a:pPr/>
              <a:t>30/09/15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EAD50EE6-446A-6043-9B15-D98BAB7E283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26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2CCCD1C-7569-1A49-8DDD-D4702D4C8296}" type="datetimeFigureOut">
              <a:rPr lang="en-US" smtClean="0">
                <a:solidFill>
                  <a:prstClr val="white">
                    <a:tint val="75000"/>
                  </a:prstClr>
                </a:solidFill>
              </a:rPr>
              <a:pPr/>
              <a:t>30/09/15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AD50EE6-446A-6043-9B15-D98BAB7E283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40023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96580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70423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2CCCD1C-7569-1A49-8DDD-D4702D4C8296}" type="datetimeFigureOut">
              <a:rPr lang="en-US" smtClean="0">
                <a:solidFill>
                  <a:prstClr val="white">
                    <a:tint val="75000"/>
                  </a:prstClr>
                </a:solidFill>
              </a:rPr>
              <a:pPr/>
              <a:t>30/09/15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AD50EE6-446A-6043-9B15-D98BAB7E283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40023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defTabSz="914400">
              <a:spcBef>
                <a:spcPts val="2000"/>
              </a:spcBef>
              <a:buClr>
                <a:srgbClr val="2C7C9F">
                  <a:lumMod val="60000"/>
                  <a:lumOff val="40000"/>
                </a:srgbClr>
              </a:buClr>
              <a:buSzPct val="110000"/>
              <a:buFont typeface="Wingdings 2" pitchFamily="18" charset="2"/>
              <a:buNone/>
            </a:pPr>
            <a:endParaRPr sz="3200">
              <a:solidFill>
                <a:prstClr val="black">
                  <a:lumMod val="65000"/>
                  <a:lumOff val="35000"/>
                </a:prstClr>
              </a:solidFill>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sv-SE"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Click to edit Master subtitle style</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Date Placeholder 2"/>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Date Placeholder 2"/>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sv-SE"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5" name="Date Placeholder 4"/>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a:p>
        </p:txBody>
      </p:sp>
      <p:sp>
        <p:nvSpPr>
          <p:cNvPr id="3" name="Date Placeholder 2"/>
          <p:cNvSpPr>
            <a:spLocks noGrp="1"/>
          </p:cNvSpPr>
          <p:nvPr>
            <p:ph type="dt" sz="half" idx="10"/>
          </p:nvPr>
        </p:nvSpPr>
        <p:spPr/>
        <p:txBody>
          <a:bodyPr/>
          <a:lstStyle/>
          <a:p>
            <a:fld id="{D6D7FC10-81F5-3440-BA3C-04E8E05987F5}" type="datetimeFigureOut">
              <a:rPr lang="en-US" smtClean="0">
                <a:solidFill>
                  <a:prstClr val="white"/>
                </a:solidFill>
              </a:rPr>
              <a:pPr/>
              <a:t>30/09/15</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11988250-F46B-554C-BC6D-B105806E4CA1}"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5370D77-9548-4351-B19D-F649C1314FA8}" type="slidenum">
              <a:rPr lang="en-US" altLang="sv-SE"/>
              <a:pPr/>
              <a:t>‹#›</a:t>
            </a:fld>
            <a:endParaRPr lang="en-US" altLang="sv-SE"/>
          </a:p>
        </p:txBody>
      </p:sp>
    </p:spTree>
    <p:extLst>
      <p:ext uri="{BB962C8B-B14F-4D97-AF65-F5344CB8AC3E}">
        <p14:creationId xmlns:p14="http://schemas.microsoft.com/office/powerpoint/2010/main" val="1977723416"/>
      </p:ext>
    </p:extLst>
  </p:cSld>
  <p:clrMapOvr>
    <a:masterClrMapping/>
  </p:clrMapOvr>
  <p:transition xmlns:p14="http://schemas.microsoft.com/office/powerpoint/2010/mai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GB"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6C2EB8D-48EC-42E2-9A88-B77B1949D390}" type="slidenum">
              <a:rPr lang="en-GB" altLang="sv-SE"/>
              <a:pPr/>
              <a:t>‹#›</a:t>
            </a:fld>
            <a:endParaRPr lang="en-GB" altLang="sv-SE"/>
          </a:p>
        </p:txBody>
      </p:sp>
    </p:spTree>
    <p:extLst>
      <p:ext uri="{BB962C8B-B14F-4D97-AF65-F5344CB8AC3E}">
        <p14:creationId xmlns:p14="http://schemas.microsoft.com/office/powerpoint/2010/main" val="1533181505"/>
      </p:ext>
    </p:extLst>
  </p:cSld>
  <p:clrMapOvr>
    <a:masterClrMapping/>
  </p:clrMapOvr>
  <p:transition xmlns:p14="http://schemas.microsoft.com/office/powerpoint/2010/mai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9F77BDC-3323-44CA-A830-F9175BF0B0D9}" type="slidenum">
              <a:rPr lang="en-GB" altLang="sv-SE"/>
              <a:pPr/>
              <a:t>‹#›</a:t>
            </a:fld>
            <a:endParaRPr lang="en-GB" altLang="sv-SE"/>
          </a:p>
        </p:txBody>
      </p:sp>
    </p:spTree>
    <p:extLst>
      <p:ext uri="{BB962C8B-B14F-4D97-AF65-F5344CB8AC3E}">
        <p14:creationId xmlns:p14="http://schemas.microsoft.com/office/powerpoint/2010/main" val="1111530540"/>
      </p:ext>
    </p:extLst>
  </p:cSld>
  <p:clrMapOvr>
    <a:masterClrMapping/>
  </p:clrMapOvr>
  <p:transition xmlns:p14="http://schemas.microsoft.com/office/powerpoint/2010/main">
    <p:wipe dir="r"/>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theme" Target="../theme/theme2.xml"/><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22.xml"/><Relationship Id="rId4" Type="http://schemas.openxmlformats.org/officeDocument/2006/relationships/theme" Target="../theme/theme18.xml"/><Relationship Id="rId1" Type="http://schemas.openxmlformats.org/officeDocument/2006/relationships/slideLayout" Target="../slideLayouts/slideLayout20.xml"/><Relationship Id="rId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2CCCD1C-7569-1A49-8DDD-D4702D4C8296}" type="datetimeFigureOut">
              <a:rPr lang="en-US" smtClean="0">
                <a:solidFill>
                  <a:prstClr val="white">
                    <a:tint val="75000"/>
                  </a:prstClr>
                </a:solidFill>
              </a:rPr>
              <a:pPr defTabSz="457200"/>
              <a:t>30/09/15</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EAD50EE6-446A-6043-9B15-D98BAB7E2838}" type="slidenum">
              <a:rPr lang="en-US" smtClean="0">
                <a:solidFill>
                  <a:prstClr val="white">
                    <a:tint val="75000"/>
                  </a:prstClr>
                </a:solidFill>
              </a:rPr>
              <a:pPr defTabSz="457200"/>
              <a:t>‹#›</a:t>
            </a:fld>
            <a:endParaRPr lang="en-US">
              <a:solidFill>
                <a:prstClr val="white">
                  <a:tint val="75000"/>
                </a:prstClr>
              </a:solidFill>
            </a:endParaRPr>
          </a:p>
        </p:txBody>
      </p:sp>
    </p:spTree>
    <p:extLst>
      <p:ext uri="{BB962C8B-B14F-4D97-AF65-F5344CB8AC3E}">
        <p14:creationId xmlns:p14="http://schemas.microsoft.com/office/powerpoint/2010/main" val="857424088"/>
      </p:ext>
    </p:extLst>
  </p:cSld>
  <p:clrMap bg1="dk1" tx1="lt1" bg2="dk2" tx2="lt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2CCCD1C-7569-1A49-8DDD-D4702D4C8296}" type="datetimeFigureOut">
              <a:rPr lang="en-US" smtClean="0">
                <a:solidFill>
                  <a:prstClr val="white">
                    <a:tint val="75000"/>
                  </a:prstClr>
                </a:solidFill>
              </a:rPr>
              <a:pPr defTabSz="457200"/>
              <a:t>30/09/15</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EAD50EE6-446A-6043-9B15-D98BAB7E2838}" type="slidenum">
              <a:rPr lang="en-US" smtClean="0">
                <a:solidFill>
                  <a:prstClr val="white">
                    <a:tint val="75000"/>
                  </a:prstClr>
                </a:solidFill>
              </a:rPr>
              <a:pPr defTabSz="457200"/>
              <a:t>‹#›</a:t>
            </a:fld>
            <a:endParaRPr lang="en-US">
              <a:solidFill>
                <a:prstClr val="white">
                  <a:tint val="75000"/>
                </a:prstClr>
              </a:solidFill>
            </a:endParaRPr>
          </a:p>
        </p:txBody>
      </p:sp>
    </p:spTree>
    <p:extLst>
      <p:ext uri="{BB962C8B-B14F-4D97-AF65-F5344CB8AC3E}">
        <p14:creationId xmlns:p14="http://schemas.microsoft.com/office/powerpoint/2010/main" val="857424088"/>
      </p:ext>
    </p:extLst>
  </p:cSld>
  <p:clrMap bg1="dk1" tx1="lt1" bg2="dk2" tx2="lt2" accent1="accent1" accent2="accent2" accent3="accent3" accent4="accent4" accent5="accent5" accent6="accent6" hlink="hlink" folHlink="folHlink"/>
  <p:sldLayoutIdLst>
    <p:sldLayoutId id="2147483681" r:id="rId1"/>
    <p:sldLayoutId id="2147483725" r:id="rId2"/>
    <p:sldLayoutId id="2147483668" r:id="rId3"/>
  </p:sldLayoutIdLst>
  <p:txStyles>
    <p:titleStyle>
      <a:lvl1pPr algn="ctr" defTabSz="4572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2CCCD1C-7569-1A49-8DDD-D4702D4C8296}" type="datetimeFigureOut">
              <a:rPr lang="en-US" smtClean="0">
                <a:solidFill>
                  <a:prstClr val="white">
                    <a:tint val="75000"/>
                  </a:prstClr>
                </a:solidFill>
              </a:rPr>
              <a:pPr defTabSz="457200"/>
              <a:t>30/09/15</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EAD50EE6-446A-6043-9B15-D98BAB7E2838}" type="slidenum">
              <a:rPr lang="en-US" smtClean="0">
                <a:solidFill>
                  <a:prstClr val="white">
                    <a:tint val="75000"/>
                  </a:prstClr>
                </a:solidFill>
              </a:rPr>
              <a:pPr defTabSz="457200"/>
              <a:t>‹#›</a:t>
            </a:fld>
            <a:endParaRPr lang="en-US">
              <a:solidFill>
                <a:prstClr val="white">
                  <a:tint val="75000"/>
                </a:prstClr>
              </a:solidFill>
            </a:endParaRPr>
          </a:p>
        </p:txBody>
      </p:sp>
    </p:spTree>
    <p:extLst>
      <p:ext uri="{BB962C8B-B14F-4D97-AF65-F5344CB8AC3E}">
        <p14:creationId xmlns:p14="http://schemas.microsoft.com/office/powerpoint/2010/main" val="857424088"/>
      </p:ext>
    </p:extLst>
  </p:cSld>
  <p:clrMap bg1="dk1" tx1="lt1" bg2="dk2" tx2="lt2" accent1="accent1" accent2="accent2" accent3="accent3" accent4="accent4" accent5="accent5" accent6="accent6" hlink="hlink" folHlink="folHlink"/>
  <p:sldLayoutIdLst>
    <p:sldLayoutId id="2147483683" r:id="rId1"/>
  </p:sldLayoutIdLst>
  <p:txStyles>
    <p:titleStyle>
      <a:lvl1pPr algn="ctr" defTabSz="4572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5"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3"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5"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sv-SE"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6D7FC10-81F5-3440-BA3C-04E8E05987F5}" type="datetimeFigureOut">
              <a:rPr lang="en-US" smtClean="0">
                <a:solidFill>
                  <a:prstClr val="white"/>
                </a:solidFill>
              </a:rPr>
              <a:pPr defTabSz="457200"/>
              <a:t>30/09/15</a:t>
            </a:fld>
            <a:endParaRPr lang="en-US">
              <a:solidFill>
                <a:prstClr val="white"/>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pPr defTabSz="457200"/>
            <a:endParaRPr lang="en-US">
              <a:solidFill>
                <a:prstClr val="white"/>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defTabSz="457200"/>
            <a:fld id="{11988250-F46B-554C-BC6D-B105806E4CA1}" type="slidenum">
              <a:rPr lang="en-US" smtClean="0">
                <a:solidFill>
                  <a:prstClr val="white"/>
                </a:solidFill>
              </a:rPr>
              <a:pPr defTabSz="457200"/>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17" r:id="rId1"/>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sv-SE" smtClean="0"/>
              <a:t>Click to edit Master title style</a:t>
            </a:r>
            <a:endParaRPr lang="en-US" altLang="sv-SE"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sv-SE" smtClean="0"/>
              <a:t>Click to edit Master text styles</a:t>
            </a:r>
          </a:p>
          <a:p>
            <a:pPr lvl="1"/>
            <a:r>
              <a:rPr lang="en-GB" altLang="sv-SE" smtClean="0"/>
              <a:t>Second level</a:t>
            </a:r>
          </a:p>
          <a:p>
            <a:pPr lvl="2"/>
            <a:r>
              <a:rPr lang="en-GB" altLang="sv-SE" smtClean="0"/>
              <a:t>Third level</a:t>
            </a:r>
          </a:p>
          <a:p>
            <a:pPr lvl="3"/>
            <a:r>
              <a:rPr lang="en-GB" altLang="sv-SE" smtClean="0"/>
              <a:t>Fourth level</a:t>
            </a:r>
          </a:p>
          <a:p>
            <a:pPr lvl="4"/>
            <a:r>
              <a:rPr lang="en-GB" altLang="sv-SE" smtClean="0"/>
              <a:t>Fifth level</a:t>
            </a:r>
            <a:endParaRPr lang="en-US" altLang="sv-S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Times New Roman" charset="0"/>
              </a:defRPr>
            </a:lvl1pPr>
          </a:lstStyle>
          <a:p>
            <a:pPr defTabSz="914400" fontAlgn="base">
              <a:spcBef>
                <a:spcPct val="0"/>
              </a:spcBef>
              <a:spcAft>
                <a:spcPct val="0"/>
              </a:spcAft>
              <a:defRPr/>
            </a:pPr>
            <a:endParaRPr lang="en-GB">
              <a:solidFill>
                <a:prstClr val="black">
                  <a:tint val="75000"/>
                </a:prstClr>
              </a:solidFill>
              <a:latin typeface="Times New Roman" charset="0"/>
              <a:cs typeface="Times New Roman"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Times New Roman" charset="0"/>
              </a:defRPr>
            </a:lvl1pPr>
          </a:lstStyle>
          <a:p>
            <a:pPr defTabSz="914400" fontAlgn="base">
              <a:spcBef>
                <a:spcPct val="0"/>
              </a:spcBef>
              <a:spcAft>
                <a:spcPct val="0"/>
              </a:spcAft>
              <a:defRPr/>
            </a:pPr>
            <a:endParaRPr lang="en-GB">
              <a:solidFill>
                <a:prstClr val="black">
                  <a:tint val="75000"/>
                </a:prstClr>
              </a:solidFill>
              <a:latin typeface="Times New Roman" charset="0"/>
              <a:cs typeface="Times New Roman"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914400" fontAlgn="base">
              <a:spcBef>
                <a:spcPct val="0"/>
              </a:spcBef>
              <a:spcAft>
                <a:spcPct val="0"/>
              </a:spcAft>
            </a:pPr>
            <a:fld id="{F3581BDF-CA08-4F8A-A98D-5697162E83C2}" type="slidenum">
              <a:rPr lang="en-GB" altLang="sv-SE" smtClean="0">
                <a:latin typeface="Times New Roman" charset="0"/>
                <a:cs typeface="Times New Roman" charset="0"/>
              </a:rPr>
              <a:pPr defTabSz="914400" fontAlgn="base">
                <a:spcBef>
                  <a:spcPct val="0"/>
                </a:spcBef>
                <a:spcAft>
                  <a:spcPct val="0"/>
                </a:spcAft>
              </a:pPr>
              <a:t>‹#›</a:t>
            </a:fld>
            <a:endParaRPr lang="en-GB" altLang="sv-SE" smtClean="0">
              <a:latin typeface="Times New Roman" charset="0"/>
              <a:cs typeface="Times New Roman" charset="0"/>
            </a:endParaRP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3.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hyperlink" Target="http://www.actionaid.org.uk/102638/press_release.html" TargetMode="External"/><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 TargetMode="External"/><Relationship Id="rId5"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oleObject" Target="file:///\\localhost\Users\java3018\Dropbox\Macintosh%20HD:Users:java3018:Dropbox:MUSICA:2015:September%2024:PMM%20literature%20review2%20Janet%20Va&#776;ha&#776;ma&#776;ki.docx!OLE_LINK1" TargetMode="External"/><Relationship Id="rId5" Type="http://schemas.openxmlformats.org/officeDocument/2006/relationships/image" Target="../media/image19.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1.xml"/><Relationship Id="rId2" Type="http://schemas.openxmlformats.org/officeDocument/2006/relationships/diagramData" Target="../diagrams/data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55576" y="1701514"/>
            <a:ext cx="7524326" cy="342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r>
              <a:rPr lang="en-US" sz="4000" dirty="0">
                <a:latin typeface="Futura Std Medium" pitchFamily="34" charset="0"/>
              </a:rPr>
              <a:t>The Politics of Results and Transformational Development </a:t>
            </a:r>
            <a:br>
              <a:rPr lang="en-US" sz="4000" dirty="0">
                <a:latin typeface="Futura Std Medium" pitchFamily="34" charset="0"/>
              </a:rPr>
            </a:br>
            <a:r>
              <a:rPr lang="en-US" sz="4000" dirty="0">
                <a:latin typeface="Futura Std Medium" pitchFamily="34" charset="0"/>
              </a:rPr>
              <a:t>– What Needs to Change?</a:t>
            </a:r>
            <a:endParaRPr lang="sv-SE" sz="4000" dirty="0">
              <a:latin typeface="Futura Std Medium" pitchFamily="34" charset="0"/>
            </a:endParaRPr>
          </a:p>
        </p:txBody>
      </p:sp>
      <p:sp>
        <p:nvSpPr>
          <p:cNvPr id="17" name="TextBox 16"/>
          <p:cNvSpPr txBox="1"/>
          <p:nvPr/>
        </p:nvSpPr>
        <p:spPr>
          <a:xfrm>
            <a:off x="1074470" y="0"/>
            <a:ext cx="8069563" cy="1268760"/>
          </a:xfrm>
          <a:prstGeom prst="rect">
            <a:avLst/>
          </a:prstGeom>
          <a:noFill/>
        </p:spPr>
        <p:txBody>
          <a:bodyPr wrap="square" lIns="540000" tIns="360000" rIns="360000" bIns="360000" rtlCol="0" anchor="ctr" anchorCtr="0">
            <a:noAutofit/>
          </a:bodyPr>
          <a:lstStyle/>
          <a:p>
            <a:endParaRPr lang="sv-SE" sz="1800" dirty="0">
              <a:latin typeface="Futura Std Medium" pitchFamily="34" charset="0"/>
            </a:endParaRPr>
          </a:p>
        </p:txBody>
      </p:sp>
      <p:pic>
        <p:nvPicPr>
          <p:cNvPr id="7" name="Picture 2" descr="C:\Users\iibgl\AppData\Local\Microsoft\Windows\Temporary Internet Files\Content.IE5\0ZVBDD5N\Handelslogo-eng-textk_ne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4851" y="5302694"/>
            <a:ext cx="1073640" cy="10685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5816" y="5677459"/>
            <a:ext cx="1656207" cy="692277"/>
          </a:xfrm>
          <a:prstGeom prst="rect">
            <a:avLst/>
          </a:prstGeom>
        </p:spPr>
      </p:pic>
    </p:spTree>
    <p:extLst>
      <p:ext uri="{BB962C8B-B14F-4D97-AF65-F5344CB8AC3E}">
        <p14:creationId xmlns:p14="http://schemas.microsoft.com/office/powerpoint/2010/main" val="12087864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Programme</a:t>
            </a:r>
            <a:endParaRPr lang="en-US" dirty="0"/>
          </a:p>
        </p:txBody>
      </p:sp>
      <p:sp>
        <p:nvSpPr>
          <p:cNvPr id="3" name="Content Placeholder 2"/>
          <p:cNvSpPr>
            <a:spLocks noGrp="1"/>
          </p:cNvSpPr>
          <p:nvPr>
            <p:ph idx="1"/>
          </p:nvPr>
        </p:nvSpPr>
        <p:spPr>
          <a:xfrm>
            <a:off x="457200" y="1268760"/>
            <a:ext cx="8229600" cy="4857403"/>
          </a:xfrm>
        </p:spPr>
        <p:txBody>
          <a:bodyPr>
            <a:normAutofit lnSpcReduction="10000"/>
          </a:bodyPr>
          <a:lstStyle/>
          <a:p>
            <a:pPr marL="0" indent="0">
              <a:buNone/>
            </a:pPr>
            <a:r>
              <a:rPr lang="en-US" sz="2400" dirty="0" smtClean="0"/>
              <a:t>13-14.15 	Book launch </a:t>
            </a:r>
          </a:p>
          <a:p>
            <a:pPr marL="0" indent="0">
              <a:buNone/>
            </a:pPr>
            <a:r>
              <a:rPr lang="en-US" dirty="0"/>
              <a:t>	</a:t>
            </a:r>
            <a:r>
              <a:rPr lang="en-US" dirty="0" smtClean="0"/>
              <a:t>			</a:t>
            </a:r>
            <a:r>
              <a:rPr lang="en-US" sz="2000" dirty="0" smtClean="0"/>
              <a:t>Rosalind </a:t>
            </a:r>
            <a:r>
              <a:rPr lang="en-US" sz="2000" dirty="0" err="1" smtClean="0"/>
              <a:t>Eyben</a:t>
            </a:r>
            <a:endParaRPr lang="en-US" sz="2000" dirty="0" smtClean="0"/>
          </a:p>
          <a:p>
            <a:pPr marL="0" indent="0">
              <a:buNone/>
            </a:pPr>
            <a:r>
              <a:rPr lang="en-US" sz="2000" dirty="0"/>
              <a:t>	</a:t>
            </a:r>
            <a:r>
              <a:rPr lang="en-US" sz="2000" dirty="0" smtClean="0"/>
              <a:t>			Cathy </a:t>
            </a:r>
            <a:r>
              <a:rPr lang="en-US" sz="2000" dirty="0" err="1" smtClean="0"/>
              <a:t>Shutt</a:t>
            </a:r>
            <a:r>
              <a:rPr lang="en-US" sz="2000" dirty="0" smtClean="0"/>
              <a:t> </a:t>
            </a:r>
          </a:p>
          <a:p>
            <a:pPr marL="0" indent="0">
              <a:buNone/>
            </a:pPr>
            <a:r>
              <a:rPr lang="en-US" sz="2000" dirty="0"/>
              <a:t>	</a:t>
            </a:r>
            <a:r>
              <a:rPr lang="en-US" sz="2000" dirty="0" smtClean="0"/>
              <a:t>			Janet </a:t>
            </a:r>
            <a:r>
              <a:rPr lang="en-US" sz="2000" dirty="0" err="1" smtClean="0"/>
              <a:t>Vähämäki</a:t>
            </a:r>
            <a:endParaRPr lang="en-US" sz="2000" dirty="0" smtClean="0"/>
          </a:p>
          <a:p>
            <a:pPr marL="0" indent="0">
              <a:buNone/>
            </a:pPr>
            <a:endParaRPr lang="en-US" sz="2000" dirty="0"/>
          </a:p>
          <a:p>
            <a:pPr marL="0" indent="0">
              <a:buNone/>
            </a:pPr>
            <a:r>
              <a:rPr lang="en-US" sz="2400" dirty="0" smtClean="0"/>
              <a:t>14.15-14.45 		Coffee </a:t>
            </a:r>
          </a:p>
          <a:p>
            <a:pPr marL="0" indent="0">
              <a:buNone/>
            </a:pPr>
            <a:endParaRPr lang="en-US" sz="2400" dirty="0"/>
          </a:p>
          <a:p>
            <a:pPr marL="0" indent="0">
              <a:buNone/>
            </a:pPr>
            <a:r>
              <a:rPr lang="en-US" sz="2400" dirty="0" smtClean="0"/>
              <a:t>14.45 		Panel discussion </a:t>
            </a:r>
          </a:p>
          <a:p>
            <a:pPr marL="0" indent="0">
              <a:buNone/>
            </a:pPr>
            <a:r>
              <a:rPr lang="en-US" sz="2000" dirty="0"/>
              <a:t>	</a:t>
            </a:r>
            <a:r>
              <a:rPr lang="en-US" sz="2000" dirty="0" smtClean="0"/>
              <a:t>			</a:t>
            </a:r>
            <a:r>
              <a:rPr lang="en-US" sz="2000" dirty="0" err="1" smtClean="0"/>
              <a:t>Ulrica</a:t>
            </a:r>
            <a:r>
              <a:rPr lang="en-US" sz="2000" dirty="0" smtClean="0"/>
              <a:t> </a:t>
            </a:r>
            <a:r>
              <a:rPr lang="en-US" sz="2000" dirty="0" err="1" smtClean="0"/>
              <a:t>Mod</a:t>
            </a:r>
            <a:r>
              <a:rPr lang="en-US" sz="2000" dirty="0" err="1" smtClean="0"/>
              <a:t>éer</a:t>
            </a:r>
            <a:r>
              <a:rPr lang="en-US" sz="2000" dirty="0" smtClean="0"/>
              <a:t>, State Secretary</a:t>
            </a:r>
          </a:p>
          <a:p>
            <a:pPr marL="0" indent="0">
              <a:buNone/>
            </a:pPr>
            <a:r>
              <a:rPr lang="en-US" sz="2000" dirty="0"/>
              <a:t>	</a:t>
            </a:r>
            <a:r>
              <a:rPr lang="en-US" sz="2000" dirty="0" smtClean="0"/>
              <a:t>			Kim </a:t>
            </a:r>
            <a:r>
              <a:rPr lang="en-US" sz="2000" dirty="0" err="1" smtClean="0"/>
              <a:t>Forss</a:t>
            </a:r>
            <a:r>
              <a:rPr lang="en-US" sz="2000" dirty="0" smtClean="0"/>
              <a:t>, Evaluation and development specialist</a:t>
            </a:r>
          </a:p>
          <a:p>
            <a:pPr marL="0" indent="0">
              <a:buNone/>
            </a:pPr>
            <a:r>
              <a:rPr lang="en-US" sz="2000" dirty="0" smtClean="0"/>
              <a:t>				</a:t>
            </a:r>
            <a:r>
              <a:rPr lang="en-US" sz="2000" dirty="0" err="1" smtClean="0"/>
              <a:t>Henrik</a:t>
            </a:r>
            <a:r>
              <a:rPr lang="en-US" sz="2000" dirty="0" smtClean="0"/>
              <a:t> </a:t>
            </a:r>
            <a:r>
              <a:rPr lang="en-US" sz="2000" dirty="0" err="1"/>
              <a:t>Arnstad</a:t>
            </a:r>
            <a:r>
              <a:rPr lang="en-US" sz="2000" dirty="0"/>
              <a:t>, </a:t>
            </a:r>
            <a:r>
              <a:rPr lang="en-US" sz="2000" dirty="0" smtClean="0"/>
              <a:t>Journalist</a:t>
            </a:r>
          </a:p>
          <a:p>
            <a:pPr marL="0" indent="0">
              <a:buNone/>
            </a:pPr>
            <a:r>
              <a:rPr lang="en-US" sz="2000" dirty="0"/>
              <a:t>	</a:t>
            </a:r>
            <a:r>
              <a:rPr lang="en-US" sz="2000" dirty="0" smtClean="0"/>
              <a:t>			Anna </a:t>
            </a:r>
            <a:r>
              <a:rPr lang="en-US" sz="2000" dirty="0" err="1" smtClean="0"/>
              <a:t>Liljelund</a:t>
            </a:r>
            <a:r>
              <a:rPr lang="en-US" sz="2000" dirty="0" smtClean="0"/>
              <a:t>, Advisor/Consultant</a:t>
            </a:r>
          </a:p>
          <a:p>
            <a:pPr marL="0" indent="0">
              <a:buNone/>
            </a:pPr>
            <a:r>
              <a:rPr lang="en-US" sz="2000" dirty="0"/>
              <a:t>	</a:t>
            </a:r>
            <a:r>
              <a:rPr lang="en-US" sz="2000" dirty="0" smtClean="0"/>
              <a:t>			</a:t>
            </a:r>
            <a:endParaRPr lang="en-US" sz="2000" dirty="0"/>
          </a:p>
        </p:txBody>
      </p:sp>
    </p:spTree>
    <p:extLst>
      <p:ext uri="{BB962C8B-B14F-4D97-AF65-F5344CB8AC3E}">
        <p14:creationId xmlns:p14="http://schemas.microsoft.com/office/powerpoint/2010/main" val="572454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74434" y="3068960"/>
            <a:ext cx="8069564" cy="3789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pPr algn="r"/>
            <a:r>
              <a:rPr lang="en-US" sz="5400" dirty="0" smtClean="0">
                <a:solidFill>
                  <a:schemeClr val="tx1"/>
                </a:solidFill>
                <a:latin typeface="Futura Std Medium" pitchFamily="34" charset="0"/>
              </a:rPr>
              <a:t>Rosalind </a:t>
            </a:r>
            <a:r>
              <a:rPr lang="en-US" sz="5400" dirty="0" err="1">
                <a:solidFill>
                  <a:schemeClr val="tx1"/>
                </a:solidFill>
                <a:latin typeface="Futura Std Medium" pitchFamily="34" charset="0"/>
              </a:rPr>
              <a:t>Eyben</a:t>
            </a:r>
            <a:r>
              <a:rPr lang="en-US" sz="5400" dirty="0">
                <a:solidFill>
                  <a:schemeClr val="tx1"/>
                </a:solidFill>
                <a:latin typeface="Futura Std Medium" pitchFamily="34" charset="0"/>
              </a:rPr>
              <a:t> </a:t>
            </a:r>
            <a:endParaRPr lang="en-US" sz="5400" dirty="0">
              <a:solidFill>
                <a:schemeClr val="tx1"/>
              </a:solidFill>
              <a:latin typeface="Futura Std Medium" pitchFamily="34" charset="0"/>
            </a:endParaRPr>
          </a:p>
          <a:p>
            <a:pPr algn="r"/>
            <a:r>
              <a:rPr lang="en-US" sz="3600" dirty="0" smtClean="0">
                <a:solidFill>
                  <a:schemeClr val="tx1">
                    <a:lumMod val="75000"/>
                  </a:schemeClr>
                </a:solidFill>
                <a:latin typeface="Futura Std Light" pitchFamily="34" charset="0"/>
              </a:rPr>
              <a:t>Professor Emeritus and </a:t>
            </a:r>
            <a:r>
              <a:rPr lang="en-US" sz="3600" dirty="0">
                <a:solidFill>
                  <a:schemeClr val="tx1">
                    <a:lumMod val="75000"/>
                  </a:schemeClr>
                </a:solidFill>
                <a:latin typeface="Futura Std Light" pitchFamily="34" charset="0"/>
              </a:rPr>
              <a:t>Editor, </a:t>
            </a:r>
            <a:r>
              <a:rPr lang="en-US" sz="3600" dirty="0" smtClean="0">
                <a:solidFill>
                  <a:schemeClr val="tx1">
                    <a:lumMod val="75000"/>
                  </a:schemeClr>
                </a:solidFill>
                <a:latin typeface="Futura Std Light" pitchFamily="34" charset="0"/>
              </a:rPr>
              <a:t/>
            </a:r>
            <a:br>
              <a:rPr lang="en-US" sz="3600" dirty="0" smtClean="0">
                <a:solidFill>
                  <a:schemeClr val="tx1">
                    <a:lumMod val="75000"/>
                  </a:schemeClr>
                </a:solidFill>
                <a:latin typeface="Futura Std Light" pitchFamily="34" charset="0"/>
              </a:rPr>
            </a:br>
            <a:r>
              <a:rPr lang="en-US" sz="3600" dirty="0" smtClean="0">
                <a:solidFill>
                  <a:schemeClr val="tx1">
                    <a:lumMod val="75000"/>
                  </a:schemeClr>
                </a:solidFill>
                <a:latin typeface="Futura Std Light" pitchFamily="34" charset="0"/>
              </a:rPr>
              <a:t>Institute </a:t>
            </a:r>
            <a:r>
              <a:rPr lang="en-US" sz="3600" dirty="0" smtClean="0">
                <a:solidFill>
                  <a:schemeClr val="tx1">
                    <a:lumMod val="75000"/>
                  </a:schemeClr>
                </a:solidFill>
                <a:latin typeface="Futura Std Light" pitchFamily="34" charset="0"/>
              </a:rPr>
              <a:t>for</a:t>
            </a:r>
            <a:r>
              <a:rPr lang="en-US" sz="3600" dirty="0" smtClean="0">
                <a:solidFill>
                  <a:schemeClr val="tx1">
                    <a:lumMod val="75000"/>
                  </a:schemeClr>
                </a:solidFill>
                <a:latin typeface="Futura Std Light" pitchFamily="34" charset="0"/>
              </a:rPr>
              <a:t> </a:t>
            </a:r>
            <a:r>
              <a:rPr lang="en-US" sz="3600" dirty="0">
                <a:solidFill>
                  <a:schemeClr val="tx1">
                    <a:lumMod val="75000"/>
                  </a:schemeClr>
                </a:solidFill>
                <a:latin typeface="Futura Std Light" pitchFamily="34" charset="0"/>
              </a:rPr>
              <a:t>Development </a:t>
            </a:r>
            <a:r>
              <a:rPr lang="en-US" sz="3600" dirty="0" smtClean="0">
                <a:solidFill>
                  <a:schemeClr val="tx1">
                    <a:lumMod val="75000"/>
                  </a:schemeClr>
                </a:solidFill>
                <a:latin typeface="Futura Std Light" pitchFamily="34" charset="0"/>
              </a:rPr>
              <a:t>Studies</a:t>
            </a:r>
            <a:endParaRPr lang="en-US" sz="3600" dirty="0">
              <a:solidFill>
                <a:schemeClr val="tx1">
                  <a:lumMod val="75000"/>
                </a:schemeClr>
              </a:solidFill>
              <a:latin typeface="Futura Std Light" pitchFamily="34" charset="0"/>
            </a:endParaRPr>
          </a:p>
        </p:txBody>
      </p:sp>
      <p:sp>
        <p:nvSpPr>
          <p:cNvPr id="16" name="TextBox 15"/>
          <p:cNvSpPr txBox="1"/>
          <p:nvPr/>
        </p:nvSpPr>
        <p:spPr>
          <a:xfrm>
            <a:off x="1074470" y="0"/>
            <a:ext cx="8069563" cy="1268760"/>
          </a:xfrm>
          <a:prstGeom prst="rect">
            <a:avLst/>
          </a:prstGeom>
          <a:noFill/>
        </p:spPr>
        <p:txBody>
          <a:bodyPr wrap="square" lIns="540000" tIns="360000" rIns="360000" bIns="360000" rtlCol="0" anchor="ctr" anchorCtr="0">
            <a:noAutofit/>
          </a:bodyPr>
          <a:lstStyle/>
          <a:p>
            <a:r>
              <a:rPr lang="en-US" sz="1800" dirty="0">
                <a:latin typeface="Futura Std Medium" pitchFamily="34" charset="0"/>
              </a:rPr>
              <a:t>The Politics of Results and Transformational Development </a:t>
            </a:r>
            <a:br>
              <a:rPr lang="en-US" sz="1800" dirty="0">
                <a:latin typeface="Futura Std Medium" pitchFamily="34" charset="0"/>
              </a:rPr>
            </a:br>
            <a:r>
              <a:rPr lang="en-US" sz="1800" dirty="0">
                <a:latin typeface="Futura Std Medium" pitchFamily="34" charset="0"/>
              </a:rPr>
              <a:t>– What Needs to Change?</a:t>
            </a:r>
            <a:endParaRPr lang="sv-SE" sz="1800" dirty="0">
              <a:latin typeface="Futura Std Medium" pitchFamily="34" charset="0"/>
            </a:endParaRPr>
          </a:p>
        </p:txBody>
      </p:sp>
    </p:spTree>
    <p:extLst>
      <p:ext uri="{BB962C8B-B14F-4D97-AF65-F5344CB8AC3E}">
        <p14:creationId xmlns:p14="http://schemas.microsoft.com/office/powerpoint/2010/main" val="5346887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Politics of Evidence cover.jpg"/>
          <p:cNvPicPr>
            <a:picLocks noChangeAspect="1"/>
          </p:cNvPicPr>
          <p:nvPr/>
        </p:nvPicPr>
        <p:blipFill rotWithShape="1">
          <a:blip r:embed="rId2">
            <a:extLst>
              <a:ext uri="{28A0092B-C50C-407E-A947-70E740481C1C}">
                <a14:useLocalDpi xmlns:a14="http://schemas.microsoft.com/office/drawing/2010/main" val="0"/>
              </a:ext>
            </a:extLst>
          </a:blip>
          <a:srcRect l="6854" t="4638" r="7165" b="4927"/>
          <a:stretch/>
        </p:blipFill>
        <p:spPr>
          <a:xfrm>
            <a:off x="4191104" y="0"/>
            <a:ext cx="4952896" cy="6858000"/>
          </a:xfrm>
          <a:prstGeom prst="rect">
            <a:avLst/>
          </a:prstGeom>
        </p:spPr>
      </p:pic>
      <p:sp>
        <p:nvSpPr>
          <p:cNvPr id="10" name="Title 9"/>
          <p:cNvSpPr>
            <a:spLocks noGrp="1"/>
          </p:cNvSpPr>
          <p:nvPr>
            <p:ph type="title"/>
          </p:nvPr>
        </p:nvSpPr>
        <p:spPr>
          <a:xfrm>
            <a:off x="457200" y="274638"/>
            <a:ext cx="3419642" cy="1143000"/>
          </a:xfrm>
        </p:spPr>
        <p:txBody>
          <a:bodyPr>
            <a:normAutofit fontScale="90000"/>
          </a:bodyPr>
          <a:lstStyle/>
          <a:p>
            <a:r>
              <a:rPr lang="en-US" dirty="0" smtClean="0">
                <a:solidFill>
                  <a:schemeClr val="accent3">
                    <a:lumMod val="60000"/>
                    <a:lumOff val="40000"/>
                  </a:schemeClr>
                </a:solidFill>
              </a:rPr>
              <a:t>Introduction to the book</a:t>
            </a:r>
            <a:endParaRPr lang="en-US" dirty="0">
              <a:solidFill>
                <a:schemeClr val="accent3">
                  <a:lumMod val="60000"/>
                  <a:lumOff val="40000"/>
                </a:schemeClr>
              </a:solidFill>
            </a:endParaRPr>
          </a:p>
        </p:txBody>
      </p:sp>
      <p:sp>
        <p:nvSpPr>
          <p:cNvPr id="6" name="Content Placeholder 5"/>
          <p:cNvSpPr>
            <a:spLocks noGrp="1"/>
          </p:cNvSpPr>
          <p:nvPr>
            <p:ph idx="1"/>
          </p:nvPr>
        </p:nvSpPr>
        <p:spPr>
          <a:xfrm>
            <a:off x="457200" y="1885669"/>
            <a:ext cx="3733904" cy="3104300"/>
          </a:xfrm>
        </p:spPr>
        <p:txBody>
          <a:bodyPr/>
          <a:lstStyle/>
          <a:p>
            <a:r>
              <a:rPr lang="en-US" dirty="0"/>
              <a:t>O</a:t>
            </a:r>
            <a:r>
              <a:rPr lang="en-US" dirty="0" smtClean="0"/>
              <a:t>rigins</a:t>
            </a:r>
          </a:p>
          <a:p>
            <a:r>
              <a:rPr lang="en-US" dirty="0" smtClean="0"/>
              <a:t>Key themes</a:t>
            </a:r>
          </a:p>
          <a:p>
            <a:r>
              <a:rPr lang="en-US" dirty="0" smtClean="0"/>
              <a:t>Strategies for change</a:t>
            </a:r>
            <a:endParaRPr lang="en-US" dirty="0"/>
          </a:p>
        </p:txBody>
      </p:sp>
    </p:spTree>
    <p:extLst>
      <p:ext uri="{BB962C8B-B14F-4D97-AF65-F5344CB8AC3E}">
        <p14:creationId xmlns:p14="http://schemas.microsoft.com/office/powerpoint/2010/main" val="34160379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1384" y="1444709"/>
            <a:ext cx="6676664" cy="3970318"/>
          </a:xfrm>
          <a:prstGeom prst="rect">
            <a:avLst/>
          </a:prstGeom>
          <a:noFill/>
        </p:spPr>
        <p:txBody>
          <a:bodyPr wrap="square" rtlCol="0">
            <a:spAutoFit/>
          </a:bodyPr>
          <a:lstStyle/>
          <a:p>
            <a:pPr defTabSz="457200"/>
            <a:r>
              <a:rPr lang="en-US" sz="3600" dirty="0">
                <a:solidFill>
                  <a:prstClr val="white"/>
                </a:solidFill>
              </a:rPr>
              <a:t>No one disputes the need to seek evidence and understand results. Everyone wants to see clear signs of less poverty, less inequity, less conflict and more sustainability</a:t>
            </a:r>
            <a:r>
              <a:rPr lang="en-US" sz="3600" dirty="0" smtClean="0">
                <a:solidFill>
                  <a:prstClr val="white"/>
                </a:solidFill>
              </a:rPr>
              <a:t>, and </a:t>
            </a:r>
            <a:r>
              <a:rPr lang="en-US" sz="3600" dirty="0">
                <a:solidFill>
                  <a:prstClr val="white"/>
                </a:solidFill>
              </a:rPr>
              <a:t>to understand what has made this </a:t>
            </a:r>
            <a:r>
              <a:rPr lang="en-US" sz="3600" dirty="0" smtClean="0">
                <a:solidFill>
                  <a:prstClr val="white"/>
                </a:solidFill>
              </a:rPr>
              <a:t>possible.</a:t>
            </a:r>
            <a:endParaRPr lang="en-US" sz="3600" dirty="0">
              <a:solidFill>
                <a:prstClr val="white"/>
              </a:solidFill>
            </a:endParaRPr>
          </a:p>
        </p:txBody>
      </p:sp>
    </p:spTree>
    <p:extLst>
      <p:ext uri="{BB962C8B-B14F-4D97-AF65-F5344CB8AC3E}">
        <p14:creationId xmlns:p14="http://schemas.microsoft.com/office/powerpoint/2010/main" val="2277701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results beast003.jpg"/>
          <p:cNvPicPr>
            <a:picLocks noChangeAspect="1"/>
          </p:cNvPicPr>
          <p:nvPr/>
        </p:nvPicPr>
        <p:blipFill rotWithShape="1">
          <a:blip r:embed="rId3" cstate="print"/>
          <a:srcRect t="-1" b="232"/>
          <a:stretch/>
        </p:blipFill>
        <p:spPr>
          <a:xfrm>
            <a:off x="4008307" y="597289"/>
            <a:ext cx="4870833" cy="5839603"/>
          </a:xfrm>
          <a:prstGeom prst="rect">
            <a:avLst/>
          </a:prstGeom>
        </p:spPr>
      </p:pic>
      <p:sp>
        <p:nvSpPr>
          <p:cNvPr id="3" name="Content Placeholder 2"/>
          <p:cNvSpPr>
            <a:spLocks noGrp="1"/>
          </p:cNvSpPr>
          <p:nvPr>
            <p:ph idx="1"/>
          </p:nvPr>
        </p:nvSpPr>
        <p:spPr>
          <a:xfrm>
            <a:off x="3904862" y="273050"/>
            <a:ext cx="4781937" cy="5982067"/>
          </a:xfrm>
        </p:spPr>
        <p:txBody>
          <a:bodyPr/>
          <a:lstStyle/>
          <a:p>
            <a:pPr marL="0" indent="0">
              <a:buNone/>
            </a:pPr>
            <a:endParaRPr lang="en-US" dirty="0"/>
          </a:p>
        </p:txBody>
      </p:sp>
      <p:sp>
        <p:nvSpPr>
          <p:cNvPr id="5" name="Text Placeholder 4"/>
          <p:cNvSpPr>
            <a:spLocks noGrp="1"/>
          </p:cNvSpPr>
          <p:nvPr>
            <p:ph type="body" sz="half" idx="2"/>
          </p:nvPr>
        </p:nvSpPr>
        <p:spPr>
          <a:xfrm>
            <a:off x="457200" y="1256428"/>
            <a:ext cx="3008313" cy="4869736"/>
          </a:xfrm>
        </p:spPr>
        <p:txBody>
          <a:bodyPr>
            <a:normAutofit lnSpcReduction="10000"/>
          </a:bodyPr>
          <a:lstStyle/>
          <a:p>
            <a:r>
              <a:rPr lang="en-GB" sz="2800" dirty="0" smtClean="0"/>
              <a:t>International aid has increasingly been favouring quick</a:t>
            </a:r>
            <a:r>
              <a:rPr lang="en-GB" sz="2800" dirty="0"/>
              <a:t>, easily-measurable results over long-term support to locally-generated complex processes of </a:t>
            </a:r>
            <a:r>
              <a:rPr lang="en-GB" sz="2800" dirty="0" smtClean="0"/>
              <a:t>transformative social </a:t>
            </a:r>
            <a:r>
              <a:rPr lang="en-GB" sz="2800" dirty="0"/>
              <a:t>change</a:t>
            </a:r>
            <a:r>
              <a:rPr lang="en-GB" dirty="0"/>
              <a:t>.</a:t>
            </a:r>
          </a:p>
          <a:p>
            <a:endParaRPr lang="en-US" dirty="0"/>
          </a:p>
        </p:txBody>
      </p:sp>
      <p:sp>
        <p:nvSpPr>
          <p:cNvPr id="6" name="Title 5"/>
          <p:cNvSpPr>
            <a:spLocks noGrp="1"/>
          </p:cNvSpPr>
          <p:nvPr>
            <p:ph type="title"/>
          </p:nvPr>
        </p:nvSpPr>
        <p:spPr>
          <a:xfrm>
            <a:off x="457200" y="273050"/>
            <a:ext cx="3008313" cy="807748"/>
          </a:xfrm>
        </p:spPr>
        <p:txBody>
          <a:bodyPr>
            <a:normAutofit/>
          </a:bodyPr>
          <a:lstStyle/>
          <a:p>
            <a:pPr algn="ctr"/>
            <a:r>
              <a:rPr lang="en-US" sz="3600" dirty="0" smtClean="0">
                <a:solidFill>
                  <a:srgbClr val="D5A35C"/>
                </a:solidFill>
              </a:rPr>
              <a:t>The Issue</a:t>
            </a:r>
            <a:endParaRPr lang="en-US" sz="3600" dirty="0">
              <a:solidFill>
                <a:srgbClr val="D5A35C"/>
              </a:solidFill>
            </a:endParaRPr>
          </a:p>
        </p:txBody>
      </p:sp>
    </p:spTree>
    <p:extLst>
      <p:ext uri="{BB962C8B-B14F-4D97-AF65-F5344CB8AC3E}">
        <p14:creationId xmlns:p14="http://schemas.microsoft.com/office/powerpoint/2010/main" val="190701105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39552" y="3573016"/>
            <a:ext cx="8280920" cy="2808312"/>
          </a:xfrm>
        </p:spPr>
        <p:txBody>
          <a:bodyPr>
            <a:normAutofit fontScale="25000" lnSpcReduction="20000"/>
          </a:bodyPr>
          <a:lstStyle/>
          <a:p>
            <a:pPr>
              <a:buNone/>
            </a:pPr>
            <a:r>
              <a:rPr lang="en-GB" sz="5100" dirty="0" smtClean="0"/>
              <a:t>   </a:t>
            </a:r>
          </a:p>
          <a:p>
            <a:pPr>
              <a:buNone/>
            </a:pPr>
            <a:r>
              <a:rPr lang="en-GB" sz="12800" dirty="0" smtClean="0"/>
              <a:t>    The </a:t>
            </a:r>
            <a:r>
              <a:rPr lang="en-GB" sz="12800" dirty="0"/>
              <a:t>Big Push Forward </a:t>
            </a:r>
            <a:r>
              <a:rPr lang="en-GB" sz="12800" dirty="0" smtClean="0"/>
              <a:t>has sought to </a:t>
            </a:r>
            <a:r>
              <a:rPr lang="en-GB" sz="12800" i="1" dirty="0" smtClean="0"/>
              <a:t>create the political space</a:t>
            </a:r>
            <a:r>
              <a:rPr lang="en-GB" sz="12800" i="1" dirty="0" smtClean="0">
                <a:solidFill>
                  <a:schemeClr val="accent2"/>
                </a:solidFill>
              </a:rPr>
              <a:t> </a:t>
            </a:r>
            <a:r>
              <a:rPr lang="en-GB" sz="12800" dirty="0"/>
              <a:t>for discussion, debate and the exploration of </a:t>
            </a:r>
            <a:r>
              <a:rPr lang="en-GB" sz="12800" dirty="0" smtClean="0"/>
              <a:t>approaches </a:t>
            </a:r>
            <a:r>
              <a:rPr lang="en-GB" sz="12800" dirty="0"/>
              <a:t>for </a:t>
            </a:r>
            <a:r>
              <a:rPr lang="en-GB" sz="12800" dirty="0" smtClean="0"/>
              <a:t>supporting and assessing </a:t>
            </a:r>
            <a:r>
              <a:rPr lang="en-GB" sz="12800" i="1" dirty="0">
                <a:solidFill>
                  <a:srgbClr val="FFFFFF"/>
                </a:solidFill>
              </a:rPr>
              <a:t>transformative development </a:t>
            </a:r>
            <a:r>
              <a:rPr lang="en-GB" sz="12800" dirty="0" smtClean="0"/>
              <a:t>processes.</a:t>
            </a:r>
          </a:p>
          <a:p>
            <a:pPr>
              <a:buNone/>
            </a:pPr>
            <a:endParaRPr lang="en-GB" sz="7000" dirty="0" smtClean="0"/>
          </a:p>
          <a:p>
            <a:pPr>
              <a:buNone/>
            </a:pPr>
            <a:r>
              <a:rPr lang="en-GB" dirty="0" smtClean="0"/>
              <a:t/>
            </a:r>
            <a:br>
              <a:rPr lang="en-GB" dirty="0" smtClean="0"/>
            </a:br>
            <a:endParaRPr lang="en-GB" dirty="0" smtClean="0"/>
          </a:p>
          <a:p>
            <a:pPr>
              <a:buNone/>
            </a:pPr>
            <a:endParaRPr lang="en-GB" dirty="0"/>
          </a:p>
          <a:p>
            <a:pPr>
              <a:buNone/>
            </a:pPr>
            <a:r>
              <a:rPr lang="en-GB" dirty="0"/>
              <a:t> </a:t>
            </a:r>
          </a:p>
          <a:p>
            <a:endParaRPr lang="en-GB" dirty="0"/>
          </a:p>
        </p:txBody>
      </p:sp>
      <p:pic>
        <p:nvPicPr>
          <p:cNvPr id="4" name="Picture 3" descr="colour banner003.jpg"/>
          <p:cNvPicPr>
            <a:picLocks noChangeAspect="1"/>
          </p:cNvPicPr>
          <p:nvPr/>
        </p:nvPicPr>
        <p:blipFill>
          <a:blip r:embed="rId2" cstate="print"/>
          <a:stretch>
            <a:fillRect/>
          </a:stretch>
        </p:blipFill>
        <p:spPr>
          <a:xfrm>
            <a:off x="1043608" y="836712"/>
            <a:ext cx="7610818" cy="193128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0689845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0B57A"/>
                </a:solidFill>
              </a:rPr>
              <a:t>T</a:t>
            </a:r>
            <a:r>
              <a:rPr lang="en-US" b="1" dirty="0" smtClean="0">
                <a:solidFill>
                  <a:srgbClr val="F0B57A"/>
                </a:solidFill>
              </a:rPr>
              <a:t>hemes in the book’s case studies of practitioner experience</a:t>
            </a:r>
            <a:endParaRPr lang="en-US" b="1" dirty="0">
              <a:solidFill>
                <a:srgbClr val="F0B57A"/>
              </a:solidFill>
            </a:endParaRPr>
          </a:p>
        </p:txBody>
      </p:sp>
      <p:sp>
        <p:nvSpPr>
          <p:cNvPr id="3" name="Content Placeholder 2"/>
          <p:cNvSpPr>
            <a:spLocks noGrp="1"/>
          </p:cNvSpPr>
          <p:nvPr>
            <p:ph idx="1"/>
          </p:nvPr>
        </p:nvSpPr>
        <p:spPr>
          <a:xfrm>
            <a:off x="457200" y="1885669"/>
            <a:ext cx="8229600" cy="4240494"/>
          </a:xfrm>
        </p:spPr>
        <p:txBody>
          <a:bodyPr/>
          <a:lstStyle/>
          <a:p>
            <a:r>
              <a:rPr lang="en-US" dirty="0" smtClean="0"/>
              <a:t>The dynamics of </a:t>
            </a:r>
            <a:r>
              <a:rPr lang="en-US" i="1" dirty="0" smtClean="0">
                <a:solidFill>
                  <a:srgbClr val="F0B57A"/>
                </a:solidFill>
              </a:rPr>
              <a:t>pressure and response </a:t>
            </a:r>
            <a:r>
              <a:rPr lang="en-US" dirty="0" smtClean="0"/>
              <a:t>to the results agenda;</a:t>
            </a:r>
          </a:p>
          <a:p>
            <a:r>
              <a:rPr lang="en-US" dirty="0" smtClean="0"/>
              <a:t>Rights and results: </a:t>
            </a:r>
            <a:r>
              <a:rPr lang="en-US" i="1" dirty="0" smtClean="0">
                <a:solidFill>
                  <a:srgbClr val="F0B57A"/>
                </a:solidFill>
              </a:rPr>
              <a:t>transformational</a:t>
            </a:r>
            <a:r>
              <a:rPr lang="en-US" dirty="0" smtClean="0"/>
              <a:t> and </a:t>
            </a:r>
            <a:r>
              <a:rPr lang="en-US" i="1" dirty="0" smtClean="0">
                <a:solidFill>
                  <a:srgbClr val="F0B57A"/>
                </a:solidFill>
              </a:rPr>
              <a:t>transactional</a:t>
            </a:r>
            <a:r>
              <a:rPr lang="en-US" dirty="0" smtClean="0"/>
              <a:t> approaches; </a:t>
            </a:r>
          </a:p>
          <a:p>
            <a:r>
              <a:rPr lang="en-US" dirty="0" smtClean="0"/>
              <a:t>Does it have to be a choice between </a:t>
            </a:r>
            <a:r>
              <a:rPr lang="en-US" i="1" dirty="0" smtClean="0">
                <a:solidFill>
                  <a:srgbClr val="F0B57A"/>
                </a:solidFill>
              </a:rPr>
              <a:t>learning</a:t>
            </a:r>
            <a:r>
              <a:rPr lang="en-US" dirty="0" smtClean="0"/>
              <a:t> and </a:t>
            </a:r>
            <a:r>
              <a:rPr lang="en-US" i="1" dirty="0" smtClean="0">
                <a:solidFill>
                  <a:srgbClr val="F0B57A"/>
                </a:solidFill>
              </a:rPr>
              <a:t>accountability</a:t>
            </a:r>
            <a:r>
              <a:rPr lang="en-US" dirty="0" smtClean="0">
                <a:solidFill>
                  <a:srgbClr val="F0B57A"/>
                </a:solidFill>
              </a:rPr>
              <a:t> </a:t>
            </a:r>
            <a:r>
              <a:rPr lang="en-US" dirty="0" smtClean="0"/>
              <a:t>?</a:t>
            </a:r>
            <a:endParaRPr lang="en-US" i="1" dirty="0">
              <a:solidFill>
                <a:srgbClr val="F0B57A"/>
              </a:solidFill>
            </a:endParaRPr>
          </a:p>
        </p:txBody>
      </p:sp>
    </p:spTree>
    <p:extLst>
      <p:ext uri="{BB962C8B-B14F-4D97-AF65-F5344CB8AC3E}">
        <p14:creationId xmlns:p14="http://schemas.microsoft.com/office/powerpoint/2010/main" val="16787395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D5A35C"/>
                </a:solidFill>
              </a:rPr>
              <a:t>Playing the game to change the rules</a:t>
            </a:r>
            <a:endParaRPr lang="en-US" b="1" dirty="0">
              <a:solidFill>
                <a:srgbClr val="D5A35C"/>
              </a:solidFill>
            </a:endParaRPr>
          </a:p>
        </p:txBody>
      </p:sp>
      <p:sp>
        <p:nvSpPr>
          <p:cNvPr id="3" name="Content Placeholder 2"/>
          <p:cNvSpPr>
            <a:spLocks noGrp="1"/>
          </p:cNvSpPr>
          <p:nvPr>
            <p:ph idx="1"/>
          </p:nvPr>
        </p:nvSpPr>
        <p:spPr/>
        <p:txBody>
          <a:bodyPr/>
          <a:lstStyle/>
          <a:p>
            <a:r>
              <a:rPr lang="en-US" dirty="0" smtClean="0"/>
              <a:t>Develop </a:t>
            </a:r>
            <a:r>
              <a:rPr lang="en-US" i="1" dirty="0" smtClean="0">
                <a:solidFill>
                  <a:srgbClr val="D5A35C"/>
                </a:solidFill>
              </a:rPr>
              <a:t>personal agency </a:t>
            </a:r>
            <a:r>
              <a:rPr lang="en-US" dirty="0" smtClean="0">
                <a:solidFill>
                  <a:schemeClr val="tx2"/>
                </a:solidFill>
              </a:rPr>
              <a:t>to push back</a:t>
            </a:r>
            <a:r>
              <a:rPr lang="en-US" dirty="0" smtClean="0"/>
              <a:t>;</a:t>
            </a:r>
          </a:p>
          <a:p>
            <a:r>
              <a:rPr lang="en-US" dirty="0" smtClean="0"/>
              <a:t>Identify and seize </a:t>
            </a:r>
            <a:r>
              <a:rPr lang="en-US" i="1" dirty="0" smtClean="0">
                <a:solidFill>
                  <a:srgbClr val="D5A35C"/>
                </a:solidFill>
              </a:rPr>
              <a:t>political opportunities</a:t>
            </a:r>
            <a:r>
              <a:rPr lang="en-US" dirty="0" smtClean="0"/>
              <a:t>;</a:t>
            </a:r>
          </a:p>
          <a:p>
            <a:r>
              <a:rPr lang="en-US" dirty="0" smtClean="0"/>
              <a:t>Work with </a:t>
            </a:r>
            <a:r>
              <a:rPr lang="en-US" i="1" dirty="0" smtClean="0">
                <a:solidFill>
                  <a:srgbClr val="D5A35C"/>
                </a:solidFill>
              </a:rPr>
              <a:t>what is positive </a:t>
            </a:r>
            <a:r>
              <a:rPr lang="en-US" dirty="0" smtClean="0"/>
              <a:t>about the results agenda;</a:t>
            </a:r>
          </a:p>
          <a:p>
            <a:r>
              <a:rPr lang="en-US" i="1" dirty="0" smtClean="0">
                <a:solidFill>
                  <a:srgbClr val="D5A35C"/>
                </a:solidFill>
              </a:rPr>
              <a:t>Facilitate front-line staff </a:t>
            </a:r>
            <a:r>
              <a:rPr lang="en-US" dirty="0" smtClean="0"/>
              <a:t>to speak for themselves;</a:t>
            </a:r>
          </a:p>
          <a:p>
            <a:r>
              <a:rPr lang="en-US" dirty="0" smtClean="0">
                <a:solidFill>
                  <a:srgbClr val="FFFFFF"/>
                </a:solidFill>
              </a:rPr>
              <a:t>Create </a:t>
            </a:r>
            <a:r>
              <a:rPr lang="en-US" i="1" dirty="0" smtClean="0">
                <a:solidFill>
                  <a:srgbClr val="D5A35C"/>
                </a:solidFill>
              </a:rPr>
              <a:t>spaces for learning and influence</a:t>
            </a:r>
            <a:r>
              <a:rPr lang="en-US" i="1" dirty="0" smtClean="0"/>
              <a:t>;</a:t>
            </a:r>
          </a:p>
          <a:p>
            <a:r>
              <a:rPr lang="en-US" dirty="0" smtClean="0">
                <a:solidFill>
                  <a:srgbClr val="FFFFFF"/>
                </a:solidFill>
              </a:rPr>
              <a:t>Advocate and support </a:t>
            </a:r>
            <a:r>
              <a:rPr lang="en-US" i="1" dirty="0">
                <a:solidFill>
                  <a:srgbClr val="D5A35C"/>
                </a:solidFill>
              </a:rPr>
              <a:t>c</a:t>
            </a:r>
            <a:r>
              <a:rPr lang="en-US" i="1" dirty="0" smtClean="0">
                <a:solidFill>
                  <a:srgbClr val="D5A35C"/>
                </a:solidFill>
              </a:rPr>
              <a:t>ollective action</a:t>
            </a:r>
            <a:r>
              <a:rPr lang="en-US" dirty="0" smtClean="0">
                <a:solidFill>
                  <a:srgbClr val="FFFFFF"/>
                </a:solidFill>
              </a:rPr>
              <a:t>.</a:t>
            </a:r>
            <a:endParaRPr lang="en-US" dirty="0" smtClean="0">
              <a:solidFill>
                <a:srgbClr val="D5A35C"/>
              </a:solidFill>
            </a:endParaRPr>
          </a:p>
          <a:p>
            <a:endParaRPr lang="en-US" dirty="0">
              <a:solidFill>
                <a:srgbClr val="D5A35C"/>
              </a:solidFill>
            </a:endParaRPr>
          </a:p>
        </p:txBody>
      </p:sp>
    </p:spTree>
    <p:extLst>
      <p:ext uri="{BB962C8B-B14F-4D97-AF65-F5344CB8AC3E}">
        <p14:creationId xmlns:p14="http://schemas.microsoft.com/office/powerpoint/2010/main" val="341570456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74434" y="3068960"/>
            <a:ext cx="8069564" cy="3789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pPr algn="r"/>
            <a:r>
              <a:rPr lang="sv-SE" sz="5400" dirty="0">
                <a:solidFill>
                  <a:schemeClr val="tx1"/>
                </a:solidFill>
                <a:latin typeface="Futura Std Medium" pitchFamily="34" charset="0"/>
              </a:rPr>
              <a:t>Cathy </a:t>
            </a:r>
            <a:r>
              <a:rPr lang="sv-SE" sz="5400" dirty="0" err="1" smtClean="0">
                <a:solidFill>
                  <a:schemeClr val="tx1"/>
                </a:solidFill>
                <a:latin typeface="Futura Std Medium" pitchFamily="34" charset="0"/>
              </a:rPr>
              <a:t>Shutt</a:t>
            </a:r>
            <a:endParaRPr lang="sv-SE" sz="5400" dirty="0" smtClean="0">
              <a:solidFill>
                <a:schemeClr val="tx1"/>
              </a:solidFill>
              <a:latin typeface="Futura Std Medium" pitchFamily="34" charset="0"/>
            </a:endParaRPr>
          </a:p>
          <a:p>
            <a:pPr algn="r"/>
            <a:r>
              <a:rPr lang="en-US" sz="4000" dirty="0">
                <a:solidFill>
                  <a:schemeClr val="tx1">
                    <a:lumMod val="75000"/>
                  </a:schemeClr>
                </a:solidFill>
                <a:latin typeface="Futura Std Light" pitchFamily="34" charset="0"/>
              </a:rPr>
              <a:t>Co-</a:t>
            </a:r>
            <a:r>
              <a:rPr lang="en-US" sz="4000" dirty="0" smtClean="0">
                <a:solidFill>
                  <a:schemeClr val="tx1">
                    <a:lumMod val="75000"/>
                  </a:schemeClr>
                </a:solidFill>
                <a:latin typeface="Futura Std Light" pitchFamily="34" charset="0"/>
              </a:rPr>
              <a:t>editor</a:t>
            </a:r>
            <a:r>
              <a:rPr lang="en-US" sz="4000" dirty="0">
                <a:solidFill>
                  <a:schemeClr val="tx1">
                    <a:lumMod val="75000"/>
                  </a:schemeClr>
                </a:solidFill>
                <a:latin typeface="Futura Std Light" pitchFamily="34" charset="0"/>
              </a:rPr>
              <a:t> </a:t>
            </a:r>
            <a:endParaRPr lang="en-GB" sz="4000" dirty="0">
              <a:solidFill>
                <a:schemeClr val="tx1">
                  <a:lumMod val="75000"/>
                </a:schemeClr>
              </a:solidFill>
              <a:latin typeface="Futura Std Light" pitchFamily="34" charset="0"/>
            </a:endParaRPr>
          </a:p>
        </p:txBody>
      </p:sp>
      <p:sp>
        <p:nvSpPr>
          <p:cNvPr id="16" name="TextBox 15"/>
          <p:cNvSpPr txBox="1"/>
          <p:nvPr/>
        </p:nvSpPr>
        <p:spPr>
          <a:xfrm>
            <a:off x="1074470" y="0"/>
            <a:ext cx="8069563" cy="1268760"/>
          </a:xfrm>
          <a:prstGeom prst="rect">
            <a:avLst/>
          </a:prstGeom>
          <a:noFill/>
        </p:spPr>
        <p:txBody>
          <a:bodyPr wrap="square" lIns="540000" tIns="360000" rIns="360000" bIns="360000" rtlCol="0" anchor="ctr" anchorCtr="0">
            <a:noAutofit/>
          </a:bodyPr>
          <a:lstStyle/>
          <a:p>
            <a:r>
              <a:rPr lang="en-US" sz="1800" dirty="0">
                <a:latin typeface="Futura Std Medium" pitchFamily="34" charset="0"/>
              </a:rPr>
              <a:t>The Politics of Results and Transformational Development </a:t>
            </a:r>
            <a:br>
              <a:rPr lang="en-US" sz="1800" dirty="0">
                <a:latin typeface="Futura Std Medium" pitchFamily="34" charset="0"/>
              </a:rPr>
            </a:br>
            <a:r>
              <a:rPr lang="en-US" sz="1800" dirty="0">
                <a:latin typeface="Futura Std Medium" pitchFamily="34" charset="0"/>
              </a:rPr>
              <a:t>– What Needs to Change?</a:t>
            </a:r>
            <a:endParaRPr lang="sv-SE" sz="1800" dirty="0">
              <a:latin typeface="Futura Std Medium" pitchFamily="34" charset="0"/>
            </a:endParaRPr>
          </a:p>
        </p:txBody>
      </p:sp>
    </p:spTree>
    <p:extLst>
      <p:ext uri="{BB962C8B-B14F-4D97-AF65-F5344CB8AC3E}">
        <p14:creationId xmlns:p14="http://schemas.microsoft.com/office/powerpoint/2010/main" val="35473995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762000" y="1295400"/>
            <a:ext cx="7772400" cy="2057400"/>
          </a:xfrm>
        </p:spPr>
        <p:txBody>
          <a:bodyPr>
            <a:normAutofit fontScale="90000"/>
          </a:bodyPr>
          <a:lstStyle/>
          <a:p>
            <a:pPr eaLnBrk="1" hangingPunct="1"/>
            <a:r>
              <a:rPr lang="en-GB" altLang="sv-SE" sz="4000" i="1" smtClean="0">
                <a:solidFill>
                  <a:srgbClr val="FF0000"/>
                </a:solidFill>
                <a:latin typeface="Arial" charset="0"/>
                <a:cs typeface="Arial" charset="0"/>
              </a:rPr>
              <a:t/>
            </a:r>
            <a:br>
              <a:rPr lang="en-GB" altLang="sv-SE" sz="4000" i="1" smtClean="0">
                <a:solidFill>
                  <a:srgbClr val="FF0000"/>
                </a:solidFill>
                <a:latin typeface="Arial" charset="0"/>
                <a:cs typeface="Arial" charset="0"/>
              </a:rPr>
            </a:br>
            <a:r>
              <a:rPr lang="en-GB" altLang="sv-SE" sz="4000" b="1" i="1" smtClean="0">
                <a:solidFill>
                  <a:srgbClr val="FF0000"/>
                </a:solidFill>
                <a:latin typeface="Arial" charset="0"/>
                <a:cs typeface="Arial" charset="0"/>
              </a:rPr>
              <a:t> </a:t>
            </a:r>
            <a:r>
              <a:rPr lang="en-GB" altLang="sv-SE" sz="4000" b="1" i="1" smtClean="0">
                <a:solidFill>
                  <a:srgbClr val="FF0000"/>
                </a:solidFill>
                <a:latin typeface="Gill Sans MT" charset="0"/>
                <a:ea typeface="Arial" charset="0"/>
              </a:rPr>
              <a:t>The Politics </a:t>
            </a:r>
            <a:br>
              <a:rPr lang="en-GB" altLang="sv-SE" sz="4000" b="1" i="1" smtClean="0">
                <a:solidFill>
                  <a:srgbClr val="FF0000"/>
                </a:solidFill>
                <a:latin typeface="Gill Sans MT" charset="0"/>
                <a:ea typeface="Arial" charset="0"/>
              </a:rPr>
            </a:br>
            <a:r>
              <a:rPr lang="en-GB" altLang="sv-SE" sz="4000" b="1" i="1" smtClean="0">
                <a:solidFill>
                  <a:srgbClr val="FF0000"/>
                </a:solidFill>
                <a:latin typeface="Gill Sans MT" charset="0"/>
                <a:ea typeface="Arial" charset="0"/>
              </a:rPr>
              <a:t>and </a:t>
            </a:r>
            <a:br>
              <a:rPr lang="en-GB" altLang="sv-SE" sz="4000" b="1" i="1" smtClean="0">
                <a:solidFill>
                  <a:srgbClr val="FF0000"/>
                </a:solidFill>
                <a:latin typeface="Gill Sans MT" charset="0"/>
                <a:ea typeface="Arial" charset="0"/>
              </a:rPr>
            </a:br>
            <a:r>
              <a:rPr lang="en-GB" altLang="sv-SE" sz="4000" b="1" i="1" smtClean="0">
                <a:solidFill>
                  <a:srgbClr val="FF0000"/>
                </a:solidFill>
                <a:latin typeface="Gill Sans MT" charset="0"/>
                <a:ea typeface="Arial" charset="0"/>
              </a:rPr>
              <a:t>Practice of VFM</a:t>
            </a:r>
            <a:endParaRPr lang="en-GB" altLang="sv-SE" sz="4000" i="1" smtClean="0">
              <a:solidFill>
                <a:srgbClr val="FF0000"/>
              </a:solidFill>
              <a:latin typeface="Gill Sans MT" charset="0"/>
            </a:endParaRPr>
          </a:p>
        </p:txBody>
      </p:sp>
      <p:sp>
        <p:nvSpPr>
          <p:cNvPr id="17411" name="Rectangle 3"/>
          <p:cNvSpPr>
            <a:spLocks noGrp="1" noChangeArrowheads="1"/>
          </p:cNvSpPr>
          <p:nvPr>
            <p:ph type="subTitle" idx="1"/>
          </p:nvPr>
        </p:nvSpPr>
        <p:spPr>
          <a:xfrm>
            <a:off x="5334000" y="4365625"/>
            <a:ext cx="3810000" cy="1752600"/>
          </a:xfrm>
        </p:spPr>
        <p:txBody>
          <a:bodyPr rtlCol="0">
            <a:normAutofit/>
          </a:bodyPr>
          <a:lstStyle/>
          <a:p>
            <a:pPr eaLnBrk="1" fontAlgn="auto" hangingPunct="1">
              <a:spcAft>
                <a:spcPts val="0"/>
              </a:spcAft>
              <a:buFont typeface="Arial"/>
              <a:buNone/>
              <a:defRPr/>
            </a:pPr>
            <a:endParaRPr lang="en-US" sz="2400" dirty="0" smtClean="0">
              <a:ea typeface="+mn-ea"/>
              <a:cs typeface="+mn-cs"/>
            </a:endParaRPr>
          </a:p>
          <a:p>
            <a:pPr eaLnBrk="1" fontAlgn="auto" hangingPunct="1">
              <a:spcAft>
                <a:spcPts val="0"/>
              </a:spcAft>
              <a:buFont typeface="Arial"/>
              <a:buNone/>
              <a:defRPr/>
            </a:pPr>
            <a:r>
              <a:rPr lang="en-US" sz="2400" i="1" dirty="0" smtClean="0">
                <a:latin typeface="Gill Sans MT"/>
                <a:ea typeface="Arial" charset="0"/>
                <a:cs typeface="Gill Sans MT"/>
              </a:rPr>
              <a:t>Cathy Shutt </a:t>
            </a:r>
          </a:p>
          <a:p>
            <a:pPr eaLnBrk="1" fontAlgn="auto" hangingPunct="1">
              <a:spcAft>
                <a:spcPts val="0"/>
              </a:spcAft>
              <a:buFont typeface="Arial"/>
              <a:buNone/>
              <a:defRPr/>
            </a:pPr>
            <a:r>
              <a:rPr lang="en-US" sz="2400" i="1" dirty="0" smtClean="0">
                <a:latin typeface="Gill Sans MT"/>
                <a:ea typeface="Arial" charset="0"/>
                <a:cs typeface="Gill Sans MT"/>
              </a:rPr>
              <a:t>Independent Consultant</a:t>
            </a:r>
          </a:p>
        </p:txBody>
      </p:sp>
      <p:pic>
        <p:nvPicPr>
          <p:cNvPr id="1638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81400"/>
            <a:ext cx="5181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304800"/>
            <a:ext cx="7772400" cy="1600200"/>
          </a:xfrm>
        </p:spPr>
        <p:txBody>
          <a:bodyPr wrap="none">
            <a:normAutofit fontScale="90000"/>
          </a:bodyPr>
          <a:lstStyle/>
          <a:p>
            <a:pPr eaLnBrk="1" hangingPunct="1"/>
            <a:r>
              <a:rPr lang="en-GB" altLang="sv-SE" sz="3600" b="1" smtClean="0">
                <a:solidFill>
                  <a:srgbClr val="FF0000"/>
                </a:solidFill>
                <a:latin typeface="Gill Sans MT" charset="0"/>
                <a:ea typeface="Arial" charset="0"/>
              </a:rPr>
              <a:t>Outline </a:t>
            </a:r>
            <a:r>
              <a:rPr lang="en-GB" altLang="sv-SE" sz="3600" smtClean="0">
                <a:latin typeface="Gill Sans MT" charset="0"/>
                <a:ea typeface="Arial" charset="0"/>
              </a:rPr>
              <a:t> </a:t>
            </a:r>
            <a:r>
              <a:rPr lang="en-GB" altLang="sv-SE" sz="3600" smtClean="0">
                <a:latin typeface="Arial" charset="0"/>
                <a:cs typeface="Arial" charset="0"/>
              </a:rPr>
              <a:t/>
            </a:r>
            <a:br>
              <a:rPr lang="en-GB" altLang="sv-SE" sz="3600" smtClean="0">
                <a:latin typeface="Arial" charset="0"/>
                <a:cs typeface="Arial" charset="0"/>
              </a:rPr>
            </a:br>
            <a:r>
              <a:rPr lang="en-GB" altLang="sv-SE" sz="3600" smtClean="0"/>
              <a:t/>
            </a:r>
            <a:br>
              <a:rPr lang="en-GB" altLang="sv-SE" sz="3600" smtClean="0"/>
            </a:br>
            <a:endParaRPr lang="en-GB" altLang="sv-SE" sz="3600" smtClean="0"/>
          </a:p>
        </p:txBody>
      </p:sp>
      <p:sp>
        <p:nvSpPr>
          <p:cNvPr id="18435" name="Rectangle 3"/>
          <p:cNvSpPr>
            <a:spLocks noGrp="1" noChangeArrowheads="1"/>
          </p:cNvSpPr>
          <p:nvPr>
            <p:ph type="body" sz="half" idx="1"/>
          </p:nvPr>
        </p:nvSpPr>
        <p:spPr>
          <a:xfrm>
            <a:off x="762000" y="1371600"/>
            <a:ext cx="7315200" cy="4114800"/>
          </a:xfrm>
        </p:spPr>
        <p:txBody>
          <a:bodyPr/>
          <a:lstStyle/>
          <a:p>
            <a:pPr eaLnBrk="1" hangingPunct="1"/>
            <a:r>
              <a:rPr lang="en-GB" altLang="sv-SE" sz="2800" smtClean="0">
                <a:latin typeface="Gill Sans MT" charset="0"/>
                <a:cs typeface="Arial" charset="0"/>
              </a:rPr>
              <a:t>Chapter aims and current relevance</a:t>
            </a:r>
          </a:p>
          <a:p>
            <a:pPr eaLnBrk="1" hangingPunct="1"/>
            <a:r>
              <a:rPr lang="en-GB" altLang="sv-SE" sz="2800" smtClean="0">
                <a:latin typeface="Gill Sans MT" charset="0"/>
                <a:cs typeface="Arial" charset="0"/>
              </a:rPr>
              <a:t>My side of the VFM story:</a:t>
            </a:r>
          </a:p>
          <a:p>
            <a:pPr lvl="1" eaLnBrk="1" hangingPunct="1"/>
            <a:r>
              <a:rPr lang="en-GB" altLang="sv-SE" smtClean="0">
                <a:latin typeface="Gill Sans MT" charset="0"/>
                <a:cs typeface="Arial" charset="0"/>
              </a:rPr>
              <a:t>The 2010 political push</a:t>
            </a:r>
          </a:p>
          <a:p>
            <a:pPr lvl="1" eaLnBrk="1" hangingPunct="1"/>
            <a:r>
              <a:rPr lang="en-GB" altLang="sv-SE" smtClean="0">
                <a:latin typeface="Gill Sans MT" charset="0"/>
                <a:cs typeface="Arial" charset="0"/>
              </a:rPr>
              <a:t>Confusion, collaboration and shaping the agenda</a:t>
            </a:r>
          </a:p>
          <a:p>
            <a:pPr lvl="1" eaLnBrk="1" hangingPunct="1"/>
            <a:r>
              <a:rPr lang="en-GB" altLang="sv-SE" smtClean="0">
                <a:latin typeface="Gill Sans MT" charset="0"/>
                <a:cs typeface="Arial" charset="0"/>
              </a:rPr>
              <a:t>2013: Contingent effects</a:t>
            </a:r>
          </a:p>
          <a:p>
            <a:pPr lvl="1" eaLnBrk="1" hangingPunct="1"/>
            <a:r>
              <a:rPr lang="en-GB" altLang="sv-SE" smtClean="0">
                <a:latin typeface="Gill Sans MT" charset="0"/>
                <a:cs typeface="Arial" charset="0"/>
              </a:rPr>
              <a:t>Tactics for increasing transformative potential</a:t>
            </a:r>
          </a:p>
          <a:p>
            <a:pPr eaLnBrk="1" hangingPunct="1"/>
            <a:r>
              <a:rPr lang="en-GB" altLang="sv-SE" sz="2800" smtClean="0">
                <a:latin typeface="Gill Sans MT" charset="0"/>
                <a:cs typeface="Arial" charset="0"/>
              </a:rPr>
              <a:t>Conclusions: What needs to change?</a:t>
            </a:r>
          </a:p>
          <a:p>
            <a:pPr lvl="2" eaLnBrk="1" hangingPunct="1"/>
            <a:endParaRPr lang="en-GB" altLang="sv-SE" sz="1800" smtClean="0">
              <a:latin typeface="Arial" charset="0"/>
              <a:cs typeface="Arial" charset="0"/>
            </a:endParaRPr>
          </a:p>
          <a:p>
            <a:pPr eaLnBrk="1" hangingPunct="1"/>
            <a:endParaRPr lang="en-GB" altLang="sv-SE" sz="2400" smtClean="0">
              <a:latin typeface="Arial" charset="0"/>
              <a:cs typeface="Arial" charset="0"/>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0"/>
            <a:ext cx="7772400" cy="609600"/>
          </a:xfrm>
        </p:spPr>
        <p:txBody>
          <a:bodyPr rtlCol="0">
            <a:normAutofit fontScale="90000"/>
          </a:bodyPr>
          <a:lstStyle/>
          <a:p>
            <a:pPr eaLnBrk="1" fontAlgn="auto" hangingPunct="1">
              <a:spcAft>
                <a:spcPts val="0"/>
              </a:spcAft>
              <a:defRPr/>
            </a:pPr>
            <a:r>
              <a:rPr lang="en-GB" sz="3600" dirty="0" smtClean="0">
                <a:ea typeface="+mj-ea"/>
                <a:cs typeface="+mj-cs"/>
              </a:rPr>
              <a:t/>
            </a:r>
            <a:br>
              <a:rPr lang="en-GB" sz="3600" dirty="0" smtClean="0">
                <a:ea typeface="+mj-ea"/>
                <a:cs typeface="+mj-cs"/>
              </a:rPr>
            </a:br>
            <a:r>
              <a:rPr lang="en-GB" sz="4000" b="1" dirty="0" smtClean="0">
                <a:solidFill>
                  <a:srgbClr val="FF0000"/>
                </a:solidFill>
                <a:latin typeface="Gill Sans MT"/>
                <a:ea typeface="Arial" charset="0"/>
                <a:cs typeface="Gill Sans MT"/>
              </a:rPr>
              <a:t>2010: The Big Political Push </a:t>
            </a:r>
          </a:p>
        </p:txBody>
      </p:sp>
      <p:sp>
        <p:nvSpPr>
          <p:cNvPr id="21507" name="Rectangle 3"/>
          <p:cNvSpPr>
            <a:spLocks noGrp="1" noChangeArrowheads="1"/>
          </p:cNvSpPr>
          <p:nvPr>
            <p:ph type="body" sz="half" idx="1"/>
          </p:nvPr>
        </p:nvSpPr>
        <p:spPr>
          <a:xfrm>
            <a:off x="685800" y="1219200"/>
            <a:ext cx="7696200" cy="3810000"/>
          </a:xfrm>
        </p:spPr>
        <p:txBody>
          <a:bodyPr>
            <a:normAutofit/>
          </a:bodyPr>
          <a:lstStyle/>
          <a:p>
            <a:pPr algn="ctr" eaLnBrk="1" hangingPunct="1">
              <a:lnSpc>
                <a:spcPct val="90000"/>
              </a:lnSpc>
              <a:buFontTx/>
              <a:buNone/>
            </a:pPr>
            <a:r>
              <a:rPr lang="en-GB" altLang="sv-SE" sz="2400" b="1" i="1" smtClean="0">
                <a:solidFill>
                  <a:srgbClr val="3366FF"/>
                </a:solidFill>
                <a:latin typeface="Gill Sans MT" charset="0"/>
                <a:ea typeface="Arial" charset="0"/>
              </a:rPr>
              <a:t>“Our bargain with taxpayers is this,” says International Development Secretary Andrew Mitchell. “In return for contributing your money to help the world’s poorest people, it is our duty to spend every penny of aid effectively. My top priority will be to secure maximum value for money in aid through greater transparency, rigorous independent evaluation and an unremitting focus on results.” </a:t>
            </a:r>
            <a:endParaRPr lang="en-GB" altLang="sv-SE" sz="2400" smtClean="0">
              <a:solidFill>
                <a:srgbClr val="3366FF"/>
              </a:solidFill>
              <a:latin typeface="Gill Sans MT" charset="0"/>
              <a:ea typeface="Arial" charset="0"/>
            </a:endParaRPr>
          </a:p>
          <a:p>
            <a:pPr algn="ctr" eaLnBrk="1" hangingPunct="1">
              <a:lnSpc>
                <a:spcPct val="90000"/>
              </a:lnSpc>
              <a:buFontTx/>
              <a:buNone/>
            </a:pPr>
            <a:r>
              <a:rPr lang="en-GB" altLang="sv-SE" sz="1800" smtClean="0">
                <a:latin typeface="Gill Sans MT" charset="0"/>
                <a:ea typeface="Arial" charset="0"/>
              </a:rPr>
              <a:t>Action Aid press release 21 October 2010 </a:t>
            </a:r>
            <a:r>
              <a:rPr lang="en-GB" altLang="sv-SE" sz="1800" u="sng" smtClean="0">
                <a:latin typeface="Gill Sans MT" charset="0"/>
                <a:ea typeface="Arial" charset="0"/>
                <a:hlinkClick r:id="rId3"/>
              </a:rPr>
              <a:t>http://www.actionaid.org.uk/102638/press_release.html</a:t>
            </a:r>
            <a:endParaRPr lang="en-GB" altLang="sv-SE" sz="1800" smtClean="0">
              <a:latin typeface="Gill Sans MT" charset="0"/>
              <a:ea typeface="Arial" charset="0"/>
            </a:endParaRPr>
          </a:p>
          <a:p>
            <a:pPr algn="ctr" eaLnBrk="1" hangingPunct="1">
              <a:lnSpc>
                <a:spcPct val="90000"/>
              </a:lnSpc>
              <a:buFontTx/>
              <a:buNone/>
            </a:pPr>
            <a:r>
              <a:rPr lang="en-GB" altLang="sv-SE" sz="1800" i="1" smtClean="0">
                <a:latin typeface="Arial" charset="0"/>
                <a:cs typeface="Arial" charset="0"/>
              </a:rPr>
              <a:t> </a:t>
            </a:r>
            <a:endParaRPr lang="en-GB" altLang="sv-SE" sz="1800" smtClean="0">
              <a:latin typeface="Arial" charset="0"/>
              <a:cs typeface="Arial" charset="0"/>
            </a:endParaRPr>
          </a:p>
          <a:p>
            <a:pPr lvl="2" eaLnBrk="1" hangingPunct="1">
              <a:lnSpc>
                <a:spcPct val="90000"/>
              </a:lnSpc>
            </a:pPr>
            <a:endParaRPr lang="en-GB" altLang="sv-SE" sz="1800" smtClean="0">
              <a:latin typeface="Arial" charset="0"/>
              <a:cs typeface="Arial" charset="0"/>
            </a:endParaRPr>
          </a:p>
          <a:p>
            <a:pPr eaLnBrk="1" hangingPunct="1">
              <a:lnSpc>
                <a:spcPct val="90000"/>
              </a:lnSpc>
            </a:pPr>
            <a:endParaRPr lang="en-GB" altLang="sv-SE" sz="2400" smtClean="0">
              <a:latin typeface="Arial" charset="0"/>
              <a:cs typeface="Arial" charset="0"/>
            </a:endParaRPr>
          </a:p>
        </p:txBody>
      </p:sp>
      <p:pic>
        <p:nvPicPr>
          <p:cNvPr id="20484"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648200"/>
            <a:ext cx="2971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5791200"/>
            <a:ext cx="335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228600"/>
            <a:ext cx="8458200" cy="1524000"/>
          </a:xfrm>
        </p:spPr>
        <p:txBody>
          <a:bodyPr>
            <a:normAutofit fontScale="90000"/>
          </a:bodyPr>
          <a:lstStyle/>
          <a:p>
            <a:pPr eaLnBrk="1" hangingPunct="1"/>
            <a:r>
              <a:rPr lang="en-GB" altLang="sv-SE" sz="2200" b="1" smtClean="0"/>
              <a:t> </a:t>
            </a:r>
            <a:r>
              <a:rPr lang="en-GB" altLang="sv-SE" sz="2200" smtClean="0"/>
              <a:t/>
            </a:r>
            <a:br>
              <a:rPr lang="en-GB" altLang="sv-SE" sz="2200" smtClean="0"/>
            </a:br>
            <a:r>
              <a:rPr lang="en-GB" altLang="sv-SE" sz="2200" b="1" smtClean="0">
                <a:latin typeface="Arial" charset="0"/>
                <a:cs typeface="Arial" charset="0"/>
              </a:rPr>
              <a:t> </a:t>
            </a:r>
            <a:r>
              <a:rPr lang="en-GB" altLang="sv-SE" sz="2200" smtClean="0">
                <a:latin typeface="Arial" charset="0"/>
                <a:cs typeface="Arial" charset="0"/>
              </a:rPr>
              <a:t/>
            </a:r>
            <a:br>
              <a:rPr lang="en-GB" altLang="sv-SE" sz="2200" smtClean="0">
                <a:latin typeface="Arial" charset="0"/>
                <a:cs typeface="Arial" charset="0"/>
              </a:rPr>
            </a:br>
            <a:r>
              <a:rPr lang="en-GB" altLang="sv-SE" sz="3600" b="1" smtClean="0">
                <a:solidFill>
                  <a:srgbClr val="FF0000"/>
                </a:solidFill>
                <a:latin typeface="Gill Sans MT" charset="0"/>
                <a:ea typeface="Arial" charset="0"/>
              </a:rPr>
              <a:t>DFID’s 3E VFM Framework</a:t>
            </a:r>
            <a:r>
              <a:rPr lang="en-GB" altLang="sv-SE" sz="2200" smtClean="0"/>
              <a:t/>
            </a:r>
            <a:br>
              <a:rPr lang="en-GB" altLang="sv-SE" sz="2200" smtClean="0"/>
            </a:br>
            <a:r>
              <a:rPr lang="en-GB" altLang="sv-SE" sz="2200" smtClean="0"/>
              <a:t/>
            </a:r>
            <a:br>
              <a:rPr lang="en-GB" altLang="sv-SE" sz="2200" smtClean="0"/>
            </a:br>
            <a:r>
              <a:rPr lang="en-GB" altLang="sv-SE" sz="2200" smtClean="0"/>
              <a:t/>
            </a:r>
            <a:br>
              <a:rPr lang="en-GB" altLang="sv-SE" sz="2200" smtClean="0"/>
            </a:br>
            <a:r>
              <a:rPr lang="en-GB" altLang="sv-SE" sz="3600" smtClean="0"/>
              <a:t/>
            </a:r>
            <a:br>
              <a:rPr lang="en-GB" altLang="sv-SE" sz="3600" smtClean="0"/>
            </a:br>
            <a:endParaRPr lang="en-GB" altLang="sv-SE" sz="3600" smtClean="0"/>
          </a:p>
        </p:txBody>
      </p:sp>
      <p:pic>
        <p:nvPicPr>
          <p:cNvPr id="2253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600"/>
            <a:ext cx="72263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228600"/>
            <a:ext cx="8458200" cy="1524000"/>
          </a:xfrm>
        </p:spPr>
        <p:txBody>
          <a:bodyPr>
            <a:normAutofit fontScale="90000"/>
          </a:bodyPr>
          <a:lstStyle/>
          <a:p>
            <a:pPr eaLnBrk="1" hangingPunct="1"/>
            <a:r>
              <a:rPr lang="en-GB" altLang="sv-SE" sz="2200" b="1" smtClean="0"/>
              <a:t> </a:t>
            </a:r>
            <a:r>
              <a:rPr lang="en-GB" altLang="sv-SE" sz="2200" smtClean="0"/>
              <a:t/>
            </a:r>
            <a:br>
              <a:rPr lang="en-GB" altLang="sv-SE" sz="2200" smtClean="0"/>
            </a:br>
            <a:r>
              <a:rPr lang="en-GB" altLang="sv-SE" sz="2200" b="1" smtClean="0">
                <a:latin typeface="Arial" charset="0"/>
                <a:cs typeface="Arial" charset="0"/>
              </a:rPr>
              <a:t> </a:t>
            </a:r>
            <a:r>
              <a:rPr lang="en-GB" altLang="sv-SE" sz="2200" smtClean="0">
                <a:latin typeface="Arial" charset="0"/>
                <a:cs typeface="Arial" charset="0"/>
              </a:rPr>
              <a:t/>
            </a:r>
            <a:br>
              <a:rPr lang="en-GB" altLang="sv-SE" sz="2200" smtClean="0">
                <a:latin typeface="Arial" charset="0"/>
                <a:cs typeface="Arial" charset="0"/>
              </a:rPr>
            </a:br>
            <a:r>
              <a:rPr lang="en-GB" altLang="sv-SE" sz="3600" b="1" smtClean="0">
                <a:solidFill>
                  <a:srgbClr val="FF0000"/>
                </a:solidFill>
                <a:latin typeface="Gill Sans MT" charset="0"/>
                <a:ea typeface="Arial" charset="0"/>
              </a:rPr>
              <a:t>Confusion</a:t>
            </a:r>
            <a:r>
              <a:rPr lang="en-GB" altLang="sv-SE" sz="2200" smtClean="0"/>
              <a:t/>
            </a:r>
            <a:br>
              <a:rPr lang="en-GB" altLang="sv-SE" sz="2200" smtClean="0"/>
            </a:br>
            <a:r>
              <a:rPr lang="en-GB" altLang="sv-SE" sz="2200" smtClean="0"/>
              <a:t/>
            </a:r>
            <a:br>
              <a:rPr lang="en-GB" altLang="sv-SE" sz="2200" smtClean="0"/>
            </a:br>
            <a:r>
              <a:rPr lang="en-GB" altLang="sv-SE" sz="2200" smtClean="0"/>
              <a:t/>
            </a:r>
            <a:br>
              <a:rPr lang="en-GB" altLang="sv-SE" sz="2200" smtClean="0"/>
            </a:br>
            <a:r>
              <a:rPr lang="en-GB" altLang="sv-SE" sz="3600" smtClean="0"/>
              <a:t/>
            </a:r>
            <a:br>
              <a:rPr lang="en-GB" altLang="sv-SE" sz="3600" smtClean="0"/>
            </a:br>
            <a:endParaRPr lang="en-GB" altLang="sv-SE" sz="3600" smtClean="0"/>
          </a:p>
        </p:txBody>
      </p:sp>
      <p:sp>
        <p:nvSpPr>
          <p:cNvPr id="24579" name="Rectangle 3"/>
          <p:cNvSpPr txBox="1">
            <a:spLocks noChangeArrowheads="1"/>
          </p:cNvSpPr>
          <p:nvPr/>
        </p:nvSpPr>
        <p:spPr bwMode="auto">
          <a:xfrm>
            <a:off x="228600" y="1295400"/>
            <a:ext cx="6477000" cy="5105400"/>
          </a:xfrm>
          <a:prstGeom prst="rect">
            <a:avLst/>
          </a:prstGeom>
          <a:noFill/>
          <a:ln w="9525">
            <a:solidFill>
              <a:schemeClr val="tx1">
                <a:alpha val="85097"/>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algn="ctr" defTabSz="914400" eaLnBrk="1" fontAlgn="base" hangingPunct="1">
              <a:spcBef>
                <a:spcPct val="20000"/>
              </a:spcBef>
              <a:spcAft>
                <a:spcPct val="0"/>
              </a:spcAft>
            </a:pPr>
            <a:r>
              <a:rPr lang="en-GB" altLang="sv-SE" smtClean="0">
                <a:solidFill>
                  <a:srgbClr val="0000FF"/>
                </a:solidFill>
                <a:latin typeface="Gill Sans MT" charset="0"/>
                <a:cs typeface="Arial" charset="0"/>
              </a:rPr>
              <a:t>“</a:t>
            </a:r>
            <a:r>
              <a:rPr lang="en-GB" altLang="sv-SE" i="1" smtClean="0">
                <a:solidFill>
                  <a:srgbClr val="0000FF"/>
                </a:solidFill>
                <a:latin typeface="Gill Sans MT" charset="0"/>
                <a:cs typeface="Arial" charset="0"/>
              </a:rPr>
              <a:t>It’s quite frustrating because – as per DFID’s TOR – we’ve only got 6 pages on results (from quite a complex, global programme) and yet 3/4 pages on V4M with very limited guidance from DFID on what we should focus on (we were told they don’t know yet and expect us to take the lead in defining). Did you see the call for PPA proposals? Narrow definition there; focuses more on efficiency rather than allowing for any broader argument about the effectiveness of a governance approach as we would hope. We’ve decided not to dedicate hours to untangling this for the PPA evaluation” </a:t>
            </a:r>
          </a:p>
          <a:p>
            <a:pPr algn="ctr" defTabSz="914400" eaLnBrk="1" fontAlgn="base" hangingPunct="1">
              <a:spcBef>
                <a:spcPct val="20000"/>
              </a:spcBef>
              <a:spcAft>
                <a:spcPct val="0"/>
              </a:spcAft>
            </a:pPr>
            <a:endParaRPr lang="en-GB" altLang="sv-SE" sz="2000" i="1" smtClean="0">
              <a:solidFill>
                <a:srgbClr val="0000FF"/>
              </a:solidFill>
              <a:latin typeface="Gill Sans MT" charset="0"/>
              <a:cs typeface="Arial" charset="0"/>
            </a:endParaRPr>
          </a:p>
          <a:p>
            <a:pPr defTabSz="914400" eaLnBrk="1" fontAlgn="base" hangingPunct="1">
              <a:spcBef>
                <a:spcPct val="20000"/>
              </a:spcBef>
              <a:spcAft>
                <a:spcPct val="0"/>
              </a:spcAft>
              <a:buFontTx/>
              <a:buChar char="•"/>
            </a:pPr>
            <a:endParaRPr lang="en-GB" altLang="sv-SE" sz="2000" smtClean="0">
              <a:solidFill>
                <a:srgbClr val="0000FF"/>
              </a:solidFill>
              <a:latin typeface="Arial" charset="0"/>
              <a:cs typeface="Arial" charset="0"/>
            </a:endParaRPr>
          </a:p>
        </p:txBody>
      </p:sp>
      <p:pic>
        <p:nvPicPr>
          <p:cNvPr id="2458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295400"/>
            <a:ext cx="2362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152400"/>
            <a:ext cx="8229600" cy="792163"/>
          </a:xfrm>
        </p:spPr>
        <p:txBody>
          <a:bodyPr/>
          <a:lstStyle/>
          <a:p>
            <a:pPr eaLnBrk="1" hangingPunct="1"/>
            <a:r>
              <a:rPr lang="en-US" altLang="sv-SE" sz="3600" b="1" smtClean="0">
                <a:solidFill>
                  <a:srgbClr val="FF0000"/>
                </a:solidFill>
                <a:latin typeface="Arial" charset="0"/>
                <a:cs typeface="Arial" charset="0"/>
              </a:rPr>
              <a:t>2010 Big Push Back Meeting</a:t>
            </a:r>
          </a:p>
        </p:txBody>
      </p:sp>
      <p:sp>
        <p:nvSpPr>
          <p:cNvPr id="25603" name="Content Placeholder 2"/>
          <p:cNvSpPr>
            <a:spLocks noGrp="1"/>
          </p:cNvSpPr>
          <p:nvPr>
            <p:ph idx="1"/>
          </p:nvPr>
        </p:nvSpPr>
        <p:spPr>
          <a:xfrm>
            <a:off x="762000" y="1066800"/>
            <a:ext cx="7543800" cy="5330825"/>
          </a:xfrm>
        </p:spPr>
        <p:txBody>
          <a:bodyPr>
            <a:normAutofit/>
          </a:bodyPr>
          <a:lstStyle/>
          <a:p>
            <a:pPr eaLnBrk="1" hangingPunct="1">
              <a:lnSpc>
                <a:spcPct val="80000"/>
              </a:lnSpc>
              <a:buFontTx/>
              <a:buNone/>
            </a:pPr>
            <a:endParaRPr lang="en-GB" altLang="sv-SE" sz="2400" smtClean="0"/>
          </a:p>
          <a:p>
            <a:pPr eaLnBrk="1" hangingPunct="1"/>
            <a:r>
              <a:rPr lang="en-US" altLang="sv-SE" sz="2800" smtClean="0">
                <a:latin typeface="Gill Sans MT" charset="0"/>
              </a:rPr>
              <a:t>Whose values?</a:t>
            </a:r>
          </a:p>
          <a:p>
            <a:pPr eaLnBrk="1" hangingPunct="1"/>
            <a:r>
              <a:rPr lang="en-US" altLang="sv-SE" sz="2800" smtClean="0">
                <a:latin typeface="Gill Sans MT" charset="0"/>
              </a:rPr>
              <a:t>How can equity considerations be addressed? </a:t>
            </a:r>
          </a:p>
          <a:p>
            <a:pPr eaLnBrk="1" hangingPunct="1"/>
            <a:r>
              <a:rPr lang="en-US" altLang="sv-SE" sz="2800" smtClean="0">
                <a:latin typeface="Gill Sans MT" charset="0"/>
              </a:rPr>
              <a:t>How should partnerships be valued? </a:t>
            </a:r>
          </a:p>
          <a:p>
            <a:pPr eaLnBrk="1" hangingPunct="1"/>
            <a:r>
              <a:rPr lang="en-US" altLang="sv-SE" sz="2800" smtClean="0">
                <a:latin typeface="Gill Sans MT" charset="0"/>
              </a:rPr>
              <a:t>How can neoclassical concepts like ‘efficiency’ be applied in inequitable aid relationships ?</a:t>
            </a:r>
          </a:p>
          <a:p>
            <a:pPr eaLnBrk="1" hangingPunct="1"/>
            <a:r>
              <a:rPr lang="en-US" altLang="sv-SE" sz="2800" smtClean="0">
                <a:latin typeface="Gill Sans MT" charset="0"/>
              </a:rPr>
              <a:t>How can non-financial costs like those of volunteers, particularly women - be valued appropriately? </a:t>
            </a:r>
          </a:p>
        </p:txBody>
      </p:sp>
      <p:sp>
        <p:nvSpPr>
          <p:cNvPr id="26628" name="TextBox 3"/>
          <p:cNvSpPr txBox="1">
            <a:spLocks noChangeArrowheads="1"/>
          </p:cNvSpPr>
          <p:nvPr/>
        </p:nvSpPr>
        <p:spPr bwMode="auto">
          <a:xfrm>
            <a:off x="3032125" y="7143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defTabSz="914400" eaLnBrk="1" fontAlgn="base" hangingPunct="1">
              <a:spcBef>
                <a:spcPct val="0"/>
              </a:spcBef>
              <a:spcAft>
                <a:spcPct val="0"/>
              </a:spcAft>
            </a:pPr>
            <a:endParaRPr lang="en-US" altLang="sv-SE" smtClean="0">
              <a:solidFill>
                <a:prstClr val="black"/>
              </a:solidFill>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8600" y="152400"/>
            <a:ext cx="8610600" cy="1143000"/>
          </a:xfrm>
        </p:spPr>
        <p:txBody>
          <a:bodyPr>
            <a:normAutofit fontScale="90000"/>
          </a:bodyPr>
          <a:lstStyle/>
          <a:p>
            <a:pPr eaLnBrk="1" hangingPunct="1"/>
            <a:r>
              <a:rPr lang="en-GB" altLang="sv-SE" sz="3200" smtClean="0"/>
              <a:t> </a:t>
            </a:r>
            <a:br>
              <a:rPr lang="en-GB" altLang="sv-SE" sz="3200" smtClean="0"/>
            </a:br>
            <a:r>
              <a:rPr lang="en-GB" altLang="sv-SE" sz="3600" b="1" smtClean="0">
                <a:solidFill>
                  <a:srgbClr val="FF0000"/>
                </a:solidFill>
                <a:latin typeface="Gill Sans MT" charset="0"/>
                <a:ea typeface="Arial" charset="0"/>
              </a:rPr>
              <a:t>Different Philosophical Underpinnings </a:t>
            </a:r>
            <a:r>
              <a:rPr lang="en-GB" altLang="sv-SE" sz="3600" smtClean="0">
                <a:solidFill>
                  <a:srgbClr val="FF0000"/>
                </a:solidFill>
              </a:rPr>
              <a:t/>
            </a:r>
            <a:br>
              <a:rPr lang="en-GB" altLang="sv-SE" sz="3600" smtClean="0">
                <a:solidFill>
                  <a:srgbClr val="FF0000"/>
                </a:solidFill>
              </a:rPr>
            </a:br>
            <a:r>
              <a:rPr lang="en-GB" altLang="sv-SE" sz="2900" smtClean="0"/>
              <a:t/>
            </a:r>
            <a:br>
              <a:rPr lang="en-GB" altLang="sv-SE" sz="2900" smtClean="0"/>
            </a:br>
            <a:endParaRPr lang="en-GB" altLang="sv-SE" sz="2900" smtClean="0"/>
          </a:p>
        </p:txBody>
      </p:sp>
      <p:sp>
        <p:nvSpPr>
          <p:cNvPr id="28675" name="Rectangle 3"/>
          <p:cNvSpPr>
            <a:spLocks noGrp="1" noChangeArrowheads="1"/>
          </p:cNvSpPr>
          <p:nvPr>
            <p:ph type="body" sz="half" idx="1"/>
          </p:nvPr>
        </p:nvSpPr>
        <p:spPr>
          <a:xfrm>
            <a:off x="3733800" y="1295400"/>
            <a:ext cx="4648200" cy="4708525"/>
          </a:xfrm>
        </p:spPr>
        <p:txBody>
          <a:bodyPr/>
          <a:lstStyle/>
          <a:p>
            <a:pPr lvl="1" eaLnBrk="1" hangingPunct="1">
              <a:buFont typeface="Arial" charset="0"/>
              <a:buNone/>
            </a:pPr>
            <a:r>
              <a:rPr lang="en-GB" altLang="sv-SE" sz="3600" smtClean="0">
                <a:latin typeface="Gill Sans" charset="0"/>
                <a:cs typeface="Arial" charset="0"/>
              </a:rPr>
              <a:t> </a:t>
            </a:r>
            <a:r>
              <a:rPr lang="en-GB" altLang="sv-SE" sz="3200" smtClean="0">
                <a:latin typeface="Gill Sans" charset="0"/>
                <a:cs typeface="Arial" charset="0"/>
              </a:rPr>
              <a:t>VFM:</a:t>
            </a:r>
          </a:p>
          <a:p>
            <a:pPr lvl="1" eaLnBrk="1" hangingPunct="1"/>
            <a:r>
              <a:rPr lang="en-GB" altLang="sv-SE" sz="3200" smtClean="0">
                <a:latin typeface="Gill Sans" charset="0"/>
                <a:cs typeface="Arial" charset="0"/>
              </a:rPr>
              <a:t>Managerial approach to ‘transactional’ development? </a:t>
            </a:r>
          </a:p>
          <a:p>
            <a:pPr lvl="1" eaLnBrk="1" hangingPunct="1"/>
            <a:r>
              <a:rPr lang="en-GB" altLang="sv-SE" sz="3200" smtClean="0">
                <a:solidFill>
                  <a:srgbClr val="0000FF"/>
                </a:solidFill>
                <a:latin typeface="Gill Sans" charset="0"/>
                <a:cs typeface="Arial" charset="0"/>
              </a:rPr>
              <a:t>or</a:t>
            </a:r>
          </a:p>
          <a:p>
            <a:pPr lvl="1" eaLnBrk="1" hangingPunct="1"/>
            <a:r>
              <a:rPr lang="en-GB" altLang="sv-SE" sz="3200" smtClean="0">
                <a:latin typeface="Gill Sans" charset="0"/>
                <a:cs typeface="Arial" charset="0"/>
              </a:rPr>
              <a:t>Political approach to transformational social change?</a:t>
            </a:r>
            <a:endParaRPr lang="en-GB" altLang="sv-SE" sz="3200" smtClean="0">
              <a:solidFill>
                <a:srgbClr val="0000FF"/>
              </a:solidFill>
              <a:latin typeface="Gill Sans" charset="0"/>
              <a:cs typeface="Arial" charset="0"/>
            </a:endParaRPr>
          </a:p>
          <a:p>
            <a:pPr lvl="1" eaLnBrk="1" hangingPunct="1">
              <a:buFontTx/>
              <a:buNone/>
            </a:pPr>
            <a:endParaRPr lang="en-GB" altLang="sv-SE" sz="2000" smtClean="0">
              <a:latin typeface="Arial" charset="0"/>
              <a:cs typeface="Arial" charset="0"/>
            </a:endParaRPr>
          </a:p>
          <a:p>
            <a:pPr eaLnBrk="1" hangingPunct="1">
              <a:buFontTx/>
              <a:buNone/>
            </a:pPr>
            <a:endParaRPr lang="en-GB" altLang="sv-SE" sz="2000" smtClean="0">
              <a:latin typeface="Arial" charset="0"/>
              <a:cs typeface="Arial" charset="0"/>
            </a:endParaRPr>
          </a:p>
          <a:p>
            <a:pPr eaLnBrk="1" hangingPunct="1"/>
            <a:endParaRPr lang="en-GB" altLang="sv-SE" sz="2000" smtClean="0">
              <a:latin typeface="Arial" charset="0"/>
              <a:cs typeface="Arial" charset="0"/>
            </a:endParaRPr>
          </a:p>
        </p:txBody>
      </p:sp>
      <p:pic>
        <p:nvPicPr>
          <p:cNvPr id="2867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91000"/>
            <a:ext cx="34925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219200"/>
            <a:ext cx="3200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0" y="533400"/>
            <a:ext cx="6324600" cy="1143000"/>
          </a:xfrm>
        </p:spPr>
        <p:txBody>
          <a:bodyPr>
            <a:normAutofit fontScale="90000"/>
          </a:bodyPr>
          <a:lstStyle/>
          <a:p>
            <a:pPr eaLnBrk="1" hangingPunct="1"/>
            <a:r>
              <a:rPr lang="en-GB" altLang="sv-SE" sz="3200" smtClean="0"/>
              <a:t> </a:t>
            </a:r>
            <a:br>
              <a:rPr lang="en-GB" altLang="sv-SE" sz="3200" smtClean="0"/>
            </a:br>
            <a:r>
              <a:rPr lang="en-GB" altLang="sv-SE" sz="3200" b="1" smtClean="0">
                <a:solidFill>
                  <a:srgbClr val="FF0000"/>
                </a:solidFill>
                <a:latin typeface="Arial" charset="0"/>
                <a:cs typeface="Arial" charset="0"/>
              </a:rPr>
              <a:t>NGOs shaping the </a:t>
            </a:r>
            <a:br>
              <a:rPr lang="en-GB" altLang="sv-SE" sz="3200" b="1" smtClean="0">
                <a:solidFill>
                  <a:srgbClr val="FF0000"/>
                </a:solidFill>
                <a:latin typeface="Arial" charset="0"/>
                <a:cs typeface="Arial" charset="0"/>
              </a:rPr>
            </a:br>
            <a:r>
              <a:rPr lang="en-GB" altLang="sv-SE" sz="3200" b="1" smtClean="0">
                <a:solidFill>
                  <a:srgbClr val="FF0000"/>
                </a:solidFill>
                <a:latin typeface="Arial" charset="0"/>
                <a:cs typeface="Arial" charset="0"/>
              </a:rPr>
              <a:t>VFM Agenda</a:t>
            </a:r>
            <a:r>
              <a:rPr lang="en-GB" altLang="sv-SE" sz="3200" smtClean="0"/>
              <a:t/>
            </a:r>
            <a:br>
              <a:rPr lang="en-GB" altLang="sv-SE" sz="3200" smtClean="0"/>
            </a:br>
            <a:r>
              <a:rPr lang="en-GB" altLang="sv-SE" sz="3600" smtClean="0"/>
              <a:t/>
            </a:r>
            <a:br>
              <a:rPr lang="en-GB" altLang="sv-SE" sz="3600" smtClean="0"/>
            </a:br>
            <a:endParaRPr lang="en-GB" altLang="sv-SE" sz="3600" smtClean="0"/>
          </a:p>
        </p:txBody>
      </p:sp>
      <p:sp>
        <p:nvSpPr>
          <p:cNvPr id="30723" name="Text Placeholder 5"/>
          <p:cNvSpPr>
            <a:spLocks noGrp="1"/>
          </p:cNvSpPr>
          <p:nvPr>
            <p:ph type="body" sz="half" idx="1"/>
          </p:nvPr>
        </p:nvSpPr>
        <p:spPr/>
        <p:txBody>
          <a:bodyPr/>
          <a:lstStyle/>
          <a:p>
            <a:pPr eaLnBrk="1" hangingPunct="1"/>
            <a:endParaRPr lang="en-US" altLang="sv-SE" smtClean="0"/>
          </a:p>
        </p:txBody>
      </p:sp>
      <p:pic>
        <p:nvPicPr>
          <p:cNvPr id="30724" name="Picture 8"/>
          <p:cNvPicPr>
            <a:picLocks noChangeAspect="1"/>
          </p:cNvPicPr>
          <p:nvPr/>
        </p:nvPicPr>
        <p:blipFill>
          <a:blip r:embed="rId3">
            <a:extLst>
              <a:ext uri="{28A0092B-C50C-407E-A947-70E740481C1C}">
                <a14:useLocalDpi xmlns:a14="http://schemas.microsoft.com/office/drawing/2010/main" val="0"/>
              </a:ext>
            </a:extLst>
          </a:blip>
          <a:srcRect t="6836"/>
          <a:stretch>
            <a:fillRect/>
          </a:stretch>
        </p:blipFill>
        <p:spPr bwMode="auto">
          <a:xfrm>
            <a:off x="228600" y="16764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0"/>
            <a:ext cx="3429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81000" y="152400"/>
            <a:ext cx="8229600" cy="792163"/>
          </a:xfrm>
        </p:spPr>
        <p:txBody>
          <a:bodyPr/>
          <a:lstStyle/>
          <a:p>
            <a:pPr eaLnBrk="1" hangingPunct="1"/>
            <a:r>
              <a:rPr lang="en-US" altLang="sv-SE" sz="3600" b="1" smtClean="0">
                <a:solidFill>
                  <a:srgbClr val="FF0000"/>
                </a:solidFill>
                <a:latin typeface="Gill Sans MT" charset="0"/>
                <a:cs typeface="Arial" charset="0"/>
              </a:rPr>
              <a:t>April 2013 - Contingent Effects</a:t>
            </a:r>
          </a:p>
        </p:txBody>
      </p:sp>
      <p:sp>
        <p:nvSpPr>
          <p:cNvPr id="32771" name="Content Placeholder 2"/>
          <p:cNvSpPr>
            <a:spLocks noGrp="1"/>
          </p:cNvSpPr>
          <p:nvPr>
            <p:ph idx="1"/>
          </p:nvPr>
        </p:nvSpPr>
        <p:spPr>
          <a:xfrm>
            <a:off x="304800" y="609600"/>
            <a:ext cx="8458200" cy="5483225"/>
          </a:xfrm>
        </p:spPr>
        <p:txBody>
          <a:bodyPr/>
          <a:lstStyle/>
          <a:p>
            <a:pPr eaLnBrk="1" hangingPunct="1">
              <a:lnSpc>
                <a:spcPct val="80000"/>
              </a:lnSpc>
              <a:buFontTx/>
              <a:buNone/>
            </a:pPr>
            <a:endParaRPr lang="en-GB" altLang="sv-SE" sz="2400" smtClean="0">
              <a:latin typeface="Gill Sans MT" charset="0"/>
            </a:endParaRPr>
          </a:p>
          <a:p>
            <a:pPr eaLnBrk="1" hangingPunct="1">
              <a:lnSpc>
                <a:spcPct val="80000"/>
              </a:lnSpc>
            </a:pPr>
            <a:r>
              <a:rPr lang="en-GB" altLang="sv-SE" sz="2400" b="1" smtClean="0">
                <a:latin typeface="Gill Sans MT" charset="0"/>
                <a:cs typeface="Arial" charset="0"/>
              </a:rPr>
              <a:t>Empowering</a:t>
            </a:r>
            <a:r>
              <a:rPr lang="en-GB" altLang="sv-SE" sz="2400" smtClean="0">
                <a:latin typeface="Gill Sans MT" charset="0"/>
                <a:cs typeface="Arial" charset="0"/>
              </a:rPr>
              <a:t>: </a:t>
            </a:r>
          </a:p>
          <a:p>
            <a:pPr lvl="1" eaLnBrk="1" hangingPunct="1">
              <a:lnSpc>
                <a:spcPct val="80000"/>
              </a:lnSpc>
            </a:pPr>
            <a:r>
              <a:rPr lang="en-GB" altLang="sv-SE" sz="2400" smtClean="0">
                <a:latin typeface="Gill Sans MT" charset="0"/>
                <a:cs typeface="Arial" charset="0"/>
              </a:rPr>
              <a:t>More financial responsibility within organisations</a:t>
            </a:r>
          </a:p>
          <a:p>
            <a:pPr lvl="1" eaLnBrk="1" hangingPunct="1">
              <a:lnSpc>
                <a:spcPct val="80000"/>
              </a:lnSpc>
            </a:pPr>
            <a:r>
              <a:rPr lang="en-GB" altLang="sv-SE" sz="2400" smtClean="0">
                <a:latin typeface="Gill Sans MT" charset="0"/>
                <a:cs typeface="Arial" charset="0"/>
              </a:rPr>
              <a:t>Understanding of citizens’ perceptions of value (SROI) </a:t>
            </a:r>
          </a:p>
          <a:p>
            <a:pPr lvl="1" eaLnBrk="1" hangingPunct="1">
              <a:lnSpc>
                <a:spcPct val="80000"/>
              </a:lnSpc>
            </a:pPr>
            <a:r>
              <a:rPr lang="en-GB" altLang="sv-SE" sz="2400" smtClean="0">
                <a:latin typeface="Gill Sans MT" charset="0"/>
                <a:cs typeface="Arial" charset="0"/>
              </a:rPr>
              <a:t>Small organisations showing relative cost efficiency</a:t>
            </a:r>
          </a:p>
          <a:p>
            <a:pPr eaLnBrk="1" hangingPunct="1">
              <a:lnSpc>
                <a:spcPct val="80000"/>
              </a:lnSpc>
            </a:pPr>
            <a:endParaRPr lang="en-GB" altLang="sv-SE" sz="2400" b="1" smtClean="0">
              <a:latin typeface="Gill Sans MT" charset="0"/>
              <a:cs typeface="Arial" charset="0"/>
            </a:endParaRPr>
          </a:p>
          <a:p>
            <a:pPr eaLnBrk="1" hangingPunct="1">
              <a:lnSpc>
                <a:spcPct val="80000"/>
              </a:lnSpc>
            </a:pPr>
            <a:r>
              <a:rPr lang="en-GB" altLang="sv-SE" sz="2400" b="1" smtClean="0">
                <a:latin typeface="Gill Sans MT" charset="0"/>
                <a:cs typeface="Arial" charset="0"/>
              </a:rPr>
              <a:t>New alliances and creative ideas:</a:t>
            </a:r>
          </a:p>
          <a:p>
            <a:pPr lvl="1" eaLnBrk="1" hangingPunct="1">
              <a:lnSpc>
                <a:spcPct val="80000"/>
              </a:lnSpc>
            </a:pPr>
            <a:r>
              <a:rPr lang="en-GB" altLang="sv-SE" sz="2400" smtClean="0">
                <a:latin typeface="Gill Sans MT" charset="0"/>
                <a:cs typeface="Arial" charset="0"/>
              </a:rPr>
              <a:t>DFID staff setting up debates about hard to measure results</a:t>
            </a:r>
          </a:p>
          <a:p>
            <a:pPr eaLnBrk="1" hangingPunct="1">
              <a:lnSpc>
                <a:spcPct val="80000"/>
              </a:lnSpc>
            </a:pPr>
            <a:endParaRPr lang="en-GB" altLang="sv-SE" sz="2400" b="1" smtClean="0">
              <a:latin typeface="Gill Sans MT" charset="0"/>
              <a:cs typeface="Arial" charset="0"/>
            </a:endParaRPr>
          </a:p>
          <a:p>
            <a:pPr eaLnBrk="1" hangingPunct="1">
              <a:lnSpc>
                <a:spcPct val="80000"/>
              </a:lnSpc>
            </a:pPr>
            <a:r>
              <a:rPr lang="en-GB" altLang="sv-SE" sz="2400" b="1" smtClean="0">
                <a:latin typeface="Gill Sans MT" charset="0"/>
                <a:cs typeface="Arial" charset="0"/>
              </a:rPr>
              <a:t>Disempowering and affecting relationships</a:t>
            </a:r>
            <a:r>
              <a:rPr lang="en-GB" altLang="sv-SE" sz="2400" smtClean="0">
                <a:latin typeface="Gill Sans MT" charset="0"/>
                <a:cs typeface="Arial" charset="0"/>
              </a:rPr>
              <a:t>:</a:t>
            </a:r>
            <a:r>
              <a:rPr lang="en-GB" altLang="sv-SE" sz="2400" b="1" smtClean="0">
                <a:latin typeface="Gill Sans MT" charset="0"/>
                <a:cs typeface="Arial" charset="0"/>
              </a:rPr>
              <a:t> </a:t>
            </a:r>
          </a:p>
          <a:p>
            <a:pPr lvl="1" eaLnBrk="1" hangingPunct="1">
              <a:lnSpc>
                <a:spcPct val="80000"/>
              </a:lnSpc>
            </a:pPr>
            <a:r>
              <a:rPr lang="en-GB" altLang="sv-SE" sz="2400" smtClean="0">
                <a:latin typeface="Gill Sans MT" charset="0"/>
                <a:cs typeface="Arial" charset="0"/>
              </a:rPr>
              <a:t>Donor driven focus on economy &amp; efficiency undermining effectiveness</a:t>
            </a:r>
          </a:p>
          <a:p>
            <a:pPr lvl="1" eaLnBrk="1" hangingPunct="1">
              <a:lnSpc>
                <a:spcPct val="80000"/>
              </a:lnSpc>
            </a:pPr>
            <a:r>
              <a:rPr lang="en-GB" altLang="sv-SE" sz="2400" smtClean="0">
                <a:latin typeface="Gill Sans MT" charset="0"/>
                <a:cs typeface="Arial" charset="0"/>
              </a:rPr>
              <a:t>Economic measurement too narrow </a:t>
            </a:r>
          </a:p>
        </p:txBody>
      </p:sp>
      <p:sp>
        <p:nvSpPr>
          <p:cNvPr id="32772" name="TextBox 3"/>
          <p:cNvSpPr txBox="1">
            <a:spLocks noChangeArrowheads="1"/>
          </p:cNvSpPr>
          <p:nvPr/>
        </p:nvSpPr>
        <p:spPr bwMode="auto">
          <a:xfrm>
            <a:off x="3032125" y="7143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defTabSz="914400" eaLnBrk="1" fontAlgn="base" hangingPunct="1">
              <a:spcBef>
                <a:spcPct val="0"/>
              </a:spcBef>
              <a:spcAft>
                <a:spcPct val="0"/>
              </a:spcAft>
            </a:pPr>
            <a:endParaRPr lang="en-US" altLang="sv-SE" smtClean="0">
              <a:solidFill>
                <a:prstClr val="black"/>
              </a:solidFill>
            </a:endParaRPr>
          </a:p>
        </p:txBody>
      </p:sp>
      <p:pic>
        <p:nvPicPr>
          <p:cNvPr id="32773" name="Content Placeholder 8" descr="Screen Shot 2015-09-22 at 11.22.33.png"/>
          <p:cNvPicPr>
            <a:picLocks noChangeAspect="1"/>
          </p:cNvPicPr>
          <p:nvPr/>
        </p:nvPicPr>
        <p:blipFill>
          <a:blip r:embed="rId3">
            <a:extLst>
              <a:ext uri="{28A0092B-C50C-407E-A947-70E740481C1C}">
                <a14:useLocalDpi xmlns:a14="http://schemas.microsoft.com/office/drawing/2010/main" val="0"/>
              </a:ext>
            </a:extLst>
          </a:blip>
          <a:srcRect l="3577" t="2071" r="10835" b="67818"/>
          <a:stretch>
            <a:fillRect/>
          </a:stretch>
        </p:blipFill>
        <p:spPr bwMode="auto">
          <a:xfrm>
            <a:off x="228600" y="5486400"/>
            <a:ext cx="86645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457200" y="152400"/>
            <a:ext cx="8229600" cy="792163"/>
          </a:xfrm>
        </p:spPr>
        <p:txBody>
          <a:bodyPr/>
          <a:lstStyle/>
          <a:p>
            <a:pPr eaLnBrk="1" hangingPunct="1"/>
            <a:r>
              <a:rPr lang="en-US" altLang="sv-SE" sz="3600" b="1" smtClean="0">
                <a:solidFill>
                  <a:srgbClr val="FF0000"/>
                </a:solidFill>
                <a:latin typeface="Gill Sans MT" charset="0"/>
                <a:cs typeface="Arial" charset="0"/>
              </a:rPr>
              <a:t>Disempowering Effect</a:t>
            </a:r>
          </a:p>
        </p:txBody>
      </p:sp>
      <p:sp>
        <p:nvSpPr>
          <p:cNvPr id="34820" name="Content Placeholder 5"/>
          <p:cNvSpPr>
            <a:spLocks noGrp="1"/>
          </p:cNvSpPr>
          <p:nvPr>
            <p:ph idx="1"/>
          </p:nvPr>
        </p:nvSpPr>
        <p:spPr/>
        <p:txBody>
          <a:bodyPr/>
          <a:lstStyle/>
          <a:p>
            <a:pPr eaLnBrk="1" hangingPunct="1"/>
            <a:endParaRPr lang="en-US" altLang="sv-SE" smtClean="0"/>
          </a:p>
        </p:txBody>
      </p:sp>
      <p:sp>
        <p:nvSpPr>
          <p:cNvPr id="34821" name="TextBox 3"/>
          <p:cNvSpPr txBox="1">
            <a:spLocks noChangeArrowheads="1"/>
          </p:cNvSpPr>
          <p:nvPr/>
        </p:nvSpPr>
        <p:spPr bwMode="auto">
          <a:xfrm>
            <a:off x="3032125" y="7143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cs typeface="Times New Roman" charset="0"/>
              </a:defRPr>
            </a:lvl1pPr>
            <a:lvl2pPr marL="37931725" indent="-37474525" eaLnBrk="0" hangingPunct="0">
              <a:defRPr sz="2400">
                <a:solidFill>
                  <a:schemeClr val="tx1"/>
                </a:solidFill>
                <a:latin typeface="Times New Roman" charset="0"/>
                <a:cs typeface="Times New Roman" charset="0"/>
              </a:defRPr>
            </a:lvl2pPr>
            <a:lvl3pPr eaLnBrk="0" hangingPunct="0">
              <a:defRPr sz="2400">
                <a:solidFill>
                  <a:schemeClr val="tx1"/>
                </a:solidFill>
                <a:latin typeface="Times New Roman" charset="0"/>
                <a:cs typeface="Times New Roman" charset="0"/>
              </a:defRPr>
            </a:lvl3pPr>
            <a:lvl4pPr eaLnBrk="0" hangingPunct="0">
              <a:defRPr sz="2400">
                <a:solidFill>
                  <a:schemeClr val="tx1"/>
                </a:solidFill>
                <a:latin typeface="Times New Roman" charset="0"/>
                <a:cs typeface="Times New Roman" charset="0"/>
              </a:defRPr>
            </a:lvl4pPr>
            <a:lvl5pPr eaLnBrk="0" hangingPunct="0">
              <a:defRPr sz="2400">
                <a:solidFill>
                  <a:schemeClr val="tx1"/>
                </a:solidFill>
                <a:latin typeface="Times New Roman" charset="0"/>
                <a:cs typeface="Times New Roman" charset="0"/>
              </a:defRPr>
            </a:lvl5pPr>
            <a:lvl6pPr marL="457200" eaLnBrk="0" fontAlgn="base" hangingPunct="0">
              <a:spcBef>
                <a:spcPct val="0"/>
              </a:spcBef>
              <a:spcAft>
                <a:spcPct val="0"/>
              </a:spcAft>
              <a:defRPr sz="2400">
                <a:solidFill>
                  <a:schemeClr val="tx1"/>
                </a:solidFill>
                <a:latin typeface="Times New Roman" charset="0"/>
                <a:cs typeface="Times New Roman" charset="0"/>
              </a:defRPr>
            </a:lvl6pPr>
            <a:lvl7pPr marL="914400" eaLnBrk="0" fontAlgn="base" hangingPunct="0">
              <a:spcBef>
                <a:spcPct val="0"/>
              </a:spcBef>
              <a:spcAft>
                <a:spcPct val="0"/>
              </a:spcAft>
              <a:defRPr sz="2400">
                <a:solidFill>
                  <a:schemeClr val="tx1"/>
                </a:solidFill>
                <a:latin typeface="Times New Roman" charset="0"/>
                <a:cs typeface="Times New Roman" charset="0"/>
              </a:defRPr>
            </a:lvl7pPr>
            <a:lvl8pPr marL="1371600" eaLnBrk="0" fontAlgn="base" hangingPunct="0">
              <a:spcBef>
                <a:spcPct val="0"/>
              </a:spcBef>
              <a:spcAft>
                <a:spcPct val="0"/>
              </a:spcAft>
              <a:defRPr sz="2400">
                <a:solidFill>
                  <a:schemeClr val="tx1"/>
                </a:solidFill>
                <a:latin typeface="Times New Roman" charset="0"/>
                <a:cs typeface="Times New Roman" charset="0"/>
              </a:defRPr>
            </a:lvl8pPr>
            <a:lvl9pPr marL="1828800" eaLnBrk="0" fontAlgn="base" hangingPunct="0">
              <a:spcBef>
                <a:spcPct val="0"/>
              </a:spcBef>
              <a:spcAft>
                <a:spcPct val="0"/>
              </a:spcAft>
              <a:defRPr sz="2400">
                <a:solidFill>
                  <a:schemeClr val="tx1"/>
                </a:solidFill>
                <a:latin typeface="Times New Roman" charset="0"/>
                <a:cs typeface="Times New Roman" charset="0"/>
              </a:defRPr>
            </a:lvl9pPr>
          </a:lstStyle>
          <a:p>
            <a:pPr defTabSz="914400" eaLnBrk="1" fontAlgn="base" hangingPunct="1">
              <a:spcBef>
                <a:spcPct val="0"/>
              </a:spcBef>
              <a:spcAft>
                <a:spcPct val="0"/>
              </a:spcAft>
            </a:pPr>
            <a:endParaRPr lang="en-US" altLang="sv-SE" smtClean="0">
              <a:solidFill>
                <a:prstClr val="black"/>
              </a:solidFill>
            </a:endParaRPr>
          </a:p>
        </p:txBody>
      </p:sp>
      <p:graphicFrame>
        <p:nvGraphicFramePr>
          <p:cNvPr id="34818" name="Object 2"/>
          <p:cNvGraphicFramePr>
            <a:graphicFrameLocks noChangeAspect="1"/>
          </p:cNvGraphicFramePr>
          <p:nvPr/>
        </p:nvGraphicFramePr>
        <p:xfrm>
          <a:off x="533400" y="1143000"/>
          <a:ext cx="8229600" cy="5410200"/>
        </p:xfrm>
        <a:graphic>
          <a:graphicData uri="http://schemas.openxmlformats.org/presentationml/2006/ole">
            <mc:AlternateContent xmlns:mc="http://schemas.openxmlformats.org/markup-compatibility/2006">
              <mc:Choice xmlns:v="urn:schemas-microsoft-com:vml" Requires="v">
                <p:oleObj spid="_x0000_s3079" name="Document" r:id="rId4" imgW="4343240" imgH="2285916" progId="Word.Document.8">
                  <p:link updateAutomatic="1"/>
                </p:oleObj>
              </mc:Choice>
              <mc:Fallback>
                <p:oleObj name="Document" r:id="rId4" imgW="4343240" imgH="2285916" progId="Word.Document.8">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143000"/>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685800"/>
            <a:ext cx="8153400" cy="1524000"/>
          </a:xfrm>
        </p:spPr>
        <p:txBody>
          <a:bodyPr>
            <a:normAutofit fontScale="90000"/>
          </a:bodyPr>
          <a:lstStyle/>
          <a:p>
            <a:pPr eaLnBrk="1" hangingPunct="1"/>
            <a:r>
              <a:rPr lang="en-GB" altLang="sv-SE" sz="2200" b="1" smtClean="0"/>
              <a:t> </a:t>
            </a:r>
            <a:r>
              <a:rPr lang="en-GB" altLang="sv-SE" sz="2200" smtClean="0"/>
              <a:t/>
            </a:r>
            <a:br>
              <a:rPr lang="en-GB" altLang="sv-SE" sz="2200" smtClean="0"/>
            </a:br>
            <a:r>
              <a:rPr lang="en-GB" altLang="sv-SE" sz="2200" b="1" smtClean="0"/>
              <a:t> </a:t>
            </a:r>
            <a:r>
              <a:rPr lang="en-GB" altLang="sv-SE" sz="2200" smtClean="0"/>
              <a:t/>
            </a:r>
            <a:br>
              <a:rPr lang="en-GB" altLang="sv-SE" sz="2200" smtClean="0"/>
            </a:br>
            <a:r>
              <a:rPr lang="en-GB" altLang="sv-SE" sz="3600" b="1" smtClean="0">
                <a:solidFill>
                  <a:srgbClr val="FF0000"/>
                </a:solidFill>
                <a:latin typeface="Gill Sans MT" charset="0"/>
                <a:ea typeface="Arial" charset="0"/>
              </a:rPr>
              <a:t>Tactics for Increasing </a:t>
            </a:r>
            <a:br>
              <a:rPr lang="en-GB" altLang="sv-SE" sz="3600" b="1" smtClean="0">
                <a:solidFill>
                  <a:srgbClr val="FF0000"/>
                </a:solidFill>
                <a:latin typeface="Gill Sans MT" charset="0"/>
                <a:ea typeface="Arial" charset="0"/>
              </a:rPr>
            </a:br>
            <a:r>
              <a:rPr lang="en-GB" altLang="sv-SE" sz="3600" b="1" smtClean="0">
                <a:solidFill>
                  <a:srgbClr val="FF0000"/>
                </a:solidFill>
                <a:latin typeface="Gill Sans MT" charset="0"/>
                <a:ea typeface="Arial" charset="0"/>
              </a:rPr>
              <a:t>Transformative Potential</a:t>
            </a:r>
            <a:r>
              <a:rPr lang="en-GB" altLang="sv-SE" sz="3200" smtClean="0">
                <a:latin typeface="Arial" charset="0"/>
                <a:cs typeface="Arial" charset="0"/>
              </a:rPr>
              <a:t/>
            </a:r>
            <a:br>
              <a:rPr lang="en-GB" altLang="sv-SE" sz="3200" smtClean="0">
                <a:latin typeface="Arial" charset="0"/>
                <a:cs typeface="Arial" charset="0"/>
              </a:rPr>
            </a:br>
            <a:r>
              <a:rPr lang="en-GB" altLang="sv-SE" sz="2200" smtClean="0"/>
              <a:t/>
            </a:r>
            <a:br>
              <a:rPr lang="en-GB" altLang="sv-SE" sz="2200" smtClean="0"/>
            </a:br>
            <a:r>
              <a:rPr lang="en-GB" altLang="sv-SE" sz="2200" smtClean="0"/>
              <a:t/>
            </a:r>
            <a:br>
              <a:rPr lang="en-GB" altLang="sv-SE" sz="2200" smtClean="0"/>
            </a:br>
            <a:r>
              <a:rPr lang="en-GB" altLang="sv-SE" sz="2200" smtClean="0"/>
              <a:t/>
            </a:r>
            <a:br>
              <a:rPr lang="en-GB" altLang="sv-SE" sz="2200" smtClean="0"/>
            </a:br>
            <a:r>
              <a:rPr lang="en-GB" altLang="sv-SE" sz="3600" smtClean="0"/>
              <a:t/>
            </a:r>
            <a:br>
              <a:rPr lang="en-GB" altLang="sv-SE" sz="3600" smtClean="0"/>
            </a:br>
            <a:endParaRPr lang="en-GB" altLang="sv-SE" sz="3600" smtClean="0"/>
          </a:p>
        </p:txBody>
      </p:sp>
      <p:sp>
        <p:nvSpPr>
          <p:cNvPr id="39939" name="Rectangle 3"/>
          <p:cNvSpPr>
            <a:spLocks noGrp="1" noChangeArrowheads="1"/>
          </p:cNvSpPr>
          <p:nvPr>
            <p:ph type="body" sz="half" idx="1"/>
          </p:nvPr>
        </p:nvSpPr>
        <p:spPr>
          <a:xfrm>
            <a:off x="304800" y="1752600"/>
            <a:ext cx="4495800" cy="4114800"/>
          </a:xfrm>
        </p:spPr>
        <p:txBody>
          <a:bodyPr>
            <a:normAutofit/>
          </a:bodyPr>
          <a:lstStyle/>
          <a:p>
            <a:pPr eaLnBrk="1" hangingPunct="1">
              <a:lnSpc>
                <a:spcPct val="80000"/>
              </a:lnSpc>
              <a:buFontTx/>
              <a:buNone/>
            </a:pPr>
            <a:r>
              <a:rPr lang="en-GB" altLang="sv-SE" sz="1900" smtClean="0">
                <a:latin typeface="Arial" charset="0"/>
                <a:cs typeface="Arial" charset="0"/>
              </a:rPr>
              <a:t>  </a:t>
            </a:r>
          </a:p>
          <a:p>
            <a:pPr eaLnBrk="1" hangingPunct="1">
              <a:lnSpc>
                <a:spcPct val="80000"/>
              </a:lnSpc>
            </a:pPr>
            <a:r>
              <a:rPr lang="en-GB" altLang="sv-SE" sz="2600" smtClean="0">
                <a:latin typeface="Gill Sans MT" charset="0"/>
                <a:ea typeface="Arial" charset="0"/>
              </a:rPr>
              <a:t>Defining context specific approaches shaped by values</a:t>
            </a:r>
          </a:p>
          <a:p>
            <a:pPr eaLnBrk="1" hangingPunct="1">
              <a:lnSpc>
                <a:spcPct val="80000"/>
              </a:lnSpc>
            </a:pPr>
            <a:r>
              <a:rPr lang="en-GB" altLang="sv-SE" sz="2600" smtClean="0">
                <a:latin typeface="Gill Sans MT" charset="0"/>
                <a:ea typeface="Arial" charset="0"/>
              </a:rPr>
              <a:t>Identifying whose values</a:t>
            </a:r>
          </a:p>
          <a:p>
            <a:pPr eaLnBrk="1" hangingPunct="1">
              <a:lnSpc>
                <a:spcPct val="80000"/>
              </a:lnSpc>
            </a:pPr>
            <a:r>
              <a:rPr lang="en-GB" altLang="sv-SE" sz="2600" smtClean="0">
                <a:latin typeface="Gill Sans MT" charset="0"/>
                <a:ea typeface="Arial" charset="0"/>
              </a:rPr>
              <a:t>Appropriating complexity science</a:t>
            </a:r>
          </a:p>
          <a:p>
            <a:pPr eaLnBrk="1" hangingPunct="1">
              <a:lnSpc>
                <a:spcPct val="80000"/>
              </a:lnSpc>
            </a:pPr>
            <a:r>
              <a:rPr lang="en-GB" altLang="sv-SE" sz="2600" smtClean="0">
                <a:latin typeface="Gill Sans MT" charset="0"/>
                <a:ea typeface="Arial" charset="0"/>
              </a:rPr>
              <a:t>Incorporating equity</a:t>
            </a:r>
          </a:p>
          <a:p>
            <a:pPr eaLnBrk="1" hangingPunct="1">
              <a:lnSpc>
                <a:spcPct val="80000"/>
              </a:lnSpc>
            </a:pPr>
            <a:r>
              <a:rPr lang="en-GB" altLang="sv-SE" sz="2600" smtClean="0">
                <a:latin typeface="Gill Sans MT" charset="0"/>
                <a:ea typeface="Arial" charset="0"/>
              </a:rPr>
              <a:t>Shielding partners</a:t>
            </a:r>
          </a:p>
          <a:p>
            <a:pPr eaLnBrk="1" hangingPunct="1">
              <a:lnSpc>
                <a:spcPct val="80000"/>
              </a:lnSpc>
            </a:pPr>
            <a:r>
              <a:rPr lang="en-GB" altLang="sv-SE" sz="2600" smtClean="0">
                <a:latin typeface="Gill Sans MT" charset="0"/>
                <a:ea typeface="Arial" charset="0"/>
              </a:rPr>
              <a:t>Valuing relationships </a:t>
            </a:r>
          </a:p>
          <a:p>
            <a:pPr eaLnBrk="1" hangingPunct="1">
              <a:lnSpc>
                <a:spcPct val="80000"/>
              </a:lnSpc>
            </a:pPr>
            <a:r>
              <a:rPr lang="en-GB" altLang="sv-SE" sz="2600" smtClean="0">
                <a:latin typeface="Gill Sans MT" charset="0"/>
                <a:ea typeface="Arial" charset="0"/>
              </a:rPr>
              <a:t>Including non-monetised costs</a:t>
            </a:r>
            <a:endParaRPr lang="en-GB" altLang="sv-SE" sz="3000" smtClean="0">
              <a:latin typeface="Gill Sans MT" charset="0"/>
              <a:ea typeface="Arial" charset="0"/>
            </a:endParaRPr>
          </a:p>
          <a:p>
            <a:pPr eaLnBrk="1" hangingPunct="1">
              <a:lnSpc>
                <a:spcPct val="80000"/>
              </a:lnSpc>
            </a:pPr>
            <a:endParaRPr lang="en-GB" altLang="sv-SE" sz="1700" smtClean="0">
              <a:latin typeface="Arial" charset="0"/>
              <a:cs typeface="Arial" charset="0"/>
            </a:endParaRPr>
          </a:p>
          <a:p>
            <a:pPr eaLnBrk="1" hangingPunct="1">
              <a:lnSpc>
                <a:spcPct val="80000"/>
              </a:lnSpc>
            </a:pPr>
            <a:endParaRPr lang="en-GB" altLang="sv-SE" sz="2200" smtClean="0">
              <a:latin typeface="Arial" charset="0"/>
              <a:cs typeface="Arial" charset="0"/>
            </a:endParaRPr>
          </a:p>
        </p:txBody>
      </p:sp>
      <p:pic>
        <p:nvPicPr>
          <p:cNvPr id="368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371600"/>
            <a:ext cx="3810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04800" y="914400"/>
            <a:ext cx="8458200" cy="914400"/>
          </a:xfrm>
        </p:spPr>
        <p:txBody>
          <a:bodyPr>
            <a:normAutofit fontScale="90000"/>
          </a:bodyPr>
          <a:lstStyle/>
          <a:p>
            <a:pPr eaLnBrk="1" hangingPunct="1"/>
            <a:r>
              <a:rPr lang="en-GB" altLang="sv-SE" sz="3200" b="1" smtClean="0">
                <a:solidFill>
                  <a:srgbClr val="FF0000"/>
                </a:solidFill>
              </a:rPr>
              <a:t> </a:t>
            </a:r>
            <a:r>
              <a:rPr lang="en-GB" altLang="sv-SE" sz="3200" smtClean="0">
                <a:solidFill>
                  <a:srgbClr val="FF0000"/>
                </a:solidFill>
              </a:rPr>
              <a:t/>
            </a:r>
            <a:br>
              <a:rPr lang="en-GB" altLang="sv-SE" sz="3200" smtClean="0">
                <a:solidFill>
                  <a:srgbClr val="FF0000"/>
                </a:solidFill>
              </a:rPr>
            </a:br>
            <a:r>
              <a:rPr lang="en-GB" altLang="sv-SE" sz="3600" b="1" smtClean="0">
                <a:solidFill>
                  <a:srgbClr val="FF0000"/>
                </a:solidFill>
                <a:latin typeface="Gill Sans MT" charset="0"/>
                <a:ea typeface="Arial" charset="0"/>
              </a:rPr>
              <a:t>Conclusion: What Needs To Change?</a:t>
            </a:r>
            <a:r>
              <a:rPr lang="en-GB" altLang="sv-SE" sz="2200" smtClean="0"/>
              <a:t/>
            </a:r>
            <a:br>
              <a:rPr lang="en-GB" altLang="sv-SE" sz="2200" smtClean="0"/>
            </a:br>
            <a:r>
              <a:rPr lang="en-GB" altLang="sv-SE" sz="2200" smtClean="0"/>
              <a:t/>
            </a:r>
            <a:br>
              <a:rPr lang="en-GB" altLang="sv-SE" sz="2200" smtClean="0"/>
            </a:br>
            <a:r>
              <a:rPr lang="en-GB" altLang="sv-SE" sz="2200" smtClean="0"/>
              <a:t/>
            </a:r>
            <a:br>
              <a:rPr lang="en-GB" altLang="sv-SE" sz="2200" smtClean="0"/>
            </a:br>
            <a:r>
              <a:rPr lang="en-GB" altLang="sv-SE" sz="2200" smtClean="0"/>
              <a:t/>
            </a:r>
            <a:br>
              <a:rPr lang="en-GB" altLang="sv-SE" sz="2200" smtClean="0"/>
            </a:br>
            <a:r>
              <a:rPr lang="en-GB" altLang="sv-SE" sz="3600" smtClean="0"/>
              <a:t/>
            </a:r>
            <a:br>
              <a:rPr lang="en-GB" altLang="sv-SE" sz="3600" smtClean="0"/>
            </a:br>
            <a:endParaRPr lang="en-GB" altLang="sv-SE" sz="3600" smtClean="0"/>
          </a:p>
        </p:txBody>
      </p:sp>
      <p:sp>
        <p:nvSpPr>
          <p:cNvPr id="38915" name="Rectangle 3"/>
          <p:cNvSpPr>
            <a:spLocks noGrp="1" noChangeArrowheads="1"/>
          </p:cNvSpPr>
          <p:nvPr>
            <p:ph type="body" sz="half" idx="1"/>
          </p:nvPr>
        </p:nvSpPr>
        <p:spPr>
          <a:xfrm>
            <a:off x="762000" y="1219200"/>
            <a:ext cx="7772400" cy="4267200"/>
          </a:xfrm>
        </p:spPr>
        <p:txBody>
          <a:bodyPr/>
          <a:lstStyle/>
          <a:p>
            <a:pPr eaLnBrk="1" hangingPunct="1"/>
            <a:r>
              <a:rPr lang="en-GB" altLang="sv-SE" sz="2800" smtClean="0">
                <a:latin typeface="Gill Sans MT" charset="0"/>
                <a:cs typeface="Arial" charset="0"/>
              </a:rPr>
              <a:t>VFM is an important principle</a:t>
            </a:r>
          </a:p>
          <a:p>
            <a:pPr eaLnBrk="1" hangingPunct="1"/>
            <a:r>
              <a:rPr lang="en-GB" altLang="sv-SE" sz="2800" smtClean="0">
                <a:latin typeface="Gill Sans MT" charset="0"/>
                <a:cs typeface="Arial" charset="0"/>
              </a:rPr>
              <a:t>It is confusing, hard to apply and can pose dilemmas for those supporting transformational development</a:t>
            </a:r>
          </a:p>
          <a:p>
            <a:pPr eaLnBrk="1" hangingPunct="1"/>
            <a:r>
              <a:rPr lang="en-GB" altLang="sv-SE" sz="2800" smtClean="0">
                <a:latin typeface="Gill Sans MT" charset="0"/>
                <a:cs typeface="Arial" charset="0"/>
              </a:rPr>
              <a:t>What needs to change? Power awareness:</a:t>
            </a:r>
          </a:p>
          <a:p>
            <a:pPr lvl="1" eaLnBrk="1" hangingPunct="1"/>
            <a:r>
              <a:rPr lang="en-GB" altLang="sv-SE" sz="2400" smtClean="0">
                <a:latin typeface="Gill Sans MT" charset="0"/>
                <a:cs typeface="Arial" charset="0"/>
              </a:rPr>
              <a:t>Acknowledge roles in shaping the rules of the VFM game</a:t>
            </a:r>
          </a:p>
          <a:p>
            <a:pPr lvl="1" eaLnBrk="1" hangingPunct="1"/>
            <a:r>
              <a:rPr lang="en-GB" altLang="sv-SE" sz="2400" smtClean="0">
                <a:latin typeface="Gill Sans MT" charset="0"/>
                <a:cs typeface="Arial" charset="0"/>
              </a:rPr>
              <a:t>Use agency and collective action across organisational boundaries to avoid narrow interpretations </a:t>
            </a:r>
          </a:p>
          <a:p>
            <a:pPr lvl="1" eaLnBrk="1" hangingPunct="1"/>
            <a:r>
              <a:rPr lang="en-GB" altLang="sv-SE" sz="2400" smtClean="0">
                <a:latin typeface="Gill Sans MT" charset="0"/>
                <a:cs typeface="Arial" charset="0"/>
              </a:rPr>
              <a:t>Take up opportunities to challenge assumptions and debate what kind of development is valued </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74434" y="3068960"/>
            <a:ext cx="8069564" cy="3789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pPr algn="r"/>
            <a:r>
              <a:rPr lang="sv-SE" sz="5400" dirty="0">
                <a:solidFill>
                  <a:schemeClr val="tx1"/>
                </a:solidFill>
                <a:latin typeface="Futura Std Medium" pitchFamily="34" charset="0"/>
              </a:rPr>
              <a:t>Janet </a:t>
            </a:r>
            <a:r>
              <a:rPr lang="sv-SE" sz="5400" dirty="0" smtClean="0">
                <a:solidFill>
                  <a:schemeClr val="tx1"/>
                </a:solidFill>
                <a:latin typeface="Futura Std Medium" pitchFamily="34" charset="0"/>
              </a:rPr>
              <a:t>Vähämäki</a:t>
            </a:r>
          </a:p>
          <a:p>
            <a:pPr algn="r"/>
            <a:r>
              <a:rPr lang="en-US" sz="4000" dirty="0">
                <a:solidFill>
                  <a:schemeClr val="tx1">
                    <a:lumMod val="75000"/>
                  </a:schemeClr>
                </a:solidFill>
                <a:latin typeface="Futura Std Light" pitchFamily="34" charset="0"/>
              </a:rPr>
              <a:t>Co-author, </a:t>
            </a:r>
            <a:r>
              <a:rPr lang="en-US" sz="4000" dirty="0" smtClean="0">
                <a:solidFill>
                  <a:schemeClr val="tx1">
                    <a:lumMod val="75000"/>
                  </a:schemeClr>
                </a:solidFill>
                <a:latin typeface="Futura Std Light" pitchFamily="34" charset="0"/>
              </a:rPr>
              <a:t/>
            </a:r>
            <a:br>
              <a:rPr lang="en-US" sz="4000" dirty="0" smtClean="0">
                <a:solidFill>
                  <a:schemeClr val="tx1">
                    <a:lumMod val="75000"/>
                  </a:schemeClr>
                </a:solidFill>
                <a:latin typeface="Futura Std Light" pitchFamily="34" charset="0"/>
              </a:rPr>
            </a:br>
            <a:r>
              <a:rPr lang="en-US" sz="4000" dirty="0" smtClean="0">
                <a:solidFill>
                  <a:schemeClr val="tx1">
                    <a:lumMod val="75000"/>
                  </a:schemeClr>
                </a:solidFill>
                <a:latin typeface="Futura Std Light" pitchFamily="34" charset="0"/>
              </a:rPr>
              <a:t>PhD </a:t>
            </a:r>
            <a:r>
              <a:rPr lang="en-US" sz="4000" dirty="0">
                <a:solidFill>
                  <a:schemeClr val="tx1">
                    <a:lumMod val="75000"/>
                  </a:schemeClr>
                </a:solidFill>
                <a:latin typeface="Futura Std Light" pitchFamily="34" charset="0"/>
              </a:rPr>
              <a:t>Candidate at SCORE </a:t>
            </a:r>
            <a:r>
              <a:rPr lang="en-US" sz="4000" dirty="0" smtClean="0">
                <a:solidFill>
                  <a:schemeClr val="tx1">
                    <a:lumMod val="75000"/>
                  </a:schemeClr>
                </a:solidFill>
                <a:latin typeface="Futura Std Light" pitchFamily="34" charset="0"/>
              </a:rPr>
              <a:t/>
            </a:r>
            <a:br>
              <a:rPr lang="en-US" sz="4000" dirty="0" smtClean="0">
                <a:solidFill>
                  <a:schemeClr val="tx1">
                    <a:lumMod val="75000"/>
                  </a:schemeClr>
                </a:solidFill>
                <a:latin typeface="Futura Std Light" pitchFamily="34" charset="0"/>
              </a:rPr>
            </a:br>
            <a:r>
              <a:rPr lang="en-US" sz="4000" dirty="0" smtClean="0">
                <a:solidFill>
                  <a:schemeClr val="tx1">
                    <a:lumMod val="75000"/>
                  </a:schemeClr>
                </a:solidFill>
                <a:latin typeface="Futura Std Light" pitchFamily="34" charset="0"/>
              </a:rPr>
              <a:t>and </a:t>
            </a:r>
            <a:r>
              <a:rPr lang="en-US" sz="4000" dirty="0">
                <a:solidFill>
                  <a:schemeClr val="tx1">
                    <a:lumMod val="75000"/>
                  </a:schemeClr>
                </a:solidFill>
                <a:latin typeface="Futura Std Light" pitchFamily="34" charset="0"/>
              </a:rPr>
              <a:t>Stockholm Business </a:t>
            </a:r>
            <a:r>
              <a:rPr lang="en-US" sz="4000" dirty="0" smtClean="0">
                <a:solidFill>
                  <a:schemeClr val="tx1">
                    <a:lumMod val="75000"/>
                  </a:schemeClr>
                </a:solidFill>
                <a:latin typeface="Futura Std Light" pitchFamily="34" charset="0"/>
              </a:rPr>
              <a:t>School</a:t>
            </a:r>
            <a:endParaRPr lang="en-GB" sz="4000" dirty="0">
              <a:solidFill>
                <a:schemeClr val="tx1">
                  <a:lumMod val="75000"/>
                </a:schemeClr>
              </a:solidFill>
              <a:latin typeface="Futura Std Light" pitchFamily="34" charset="0"/>
            </a:endParaRPr>
          </a:p>
        </p:txBody>
      </p:sp>
      <p:sp>
        <p:nvSpPr>
          <p:cNvPr id="6" name="TextBox 5"/>
          <p:cNvSpPr txBox="1"/>
          <p:nvPr/>
        </p:nvSpPr>
        <p:spPr>
          <a:xfrm>
            <a:off x="1074470" y="0"/>
            <a:ext cx="8069563" cy="1268760"/>
          </a:xfrm>
          <a:prstGeom prst="rect">
            <a:avLst/>
          </a:prstGeom>
          <a:noFill/>
        </p:spPr>
        <p:txBody>
          <a:bodyPr wrap="square" lIns="540000" tIns="360000" rIns="360000" bIns="360000" rtlCol="0" anchor="ctr" anchorCtr="0">
            <a:noAutofit/>
          </a:bodyPr>
          <a:lstStyle/>
          <a:p>
            <a:r>
              <a:rPr lang="en-US" sz="1800" dirty="0">
                <a:latin typeface="Futura Std Medium" pitchFamily="34" charset="0"/>
              </a:rPr>
              <a:t>The Politics of Results and Transformational Development </a:t>
            </a:r>
            <a:br>
              <a:rPr lang="en-US" sz="1800" dirty="0">
                <a:latin typeface="Futura Std Medium" pitchFamily="34" charset="0"/>
              </a:rPr>
            </a:br>
            <a:r>
              <a:rPr lang="en-US" sz="1800" dirty="0">
                <a:latin typeface="Futura Std Medium" pitchFamily="34" charset="0"/>
              </a:rPr>
              <a:t>– What Needs to Change?</a:t>
            </a:r>
            <a:endParaRPr lang="sv-SE" sz="1800" dirty="0">
              <a:latin typeface="Futura Std Medium" pitchFamily="34" charset="0"/>
            </a:endParaRPr>
          </a:p>
        </p:txBody>
      </p:sp>
    </p:spTree>
    <p:extLst>
      <p:ext uri="{BB962C8B-B14F-4D97-AF65-F5344CB8AC3E}">
        <p14:creationId xmlns:p14="http://schemas.microsoft.com/office/powerpoint/2010/main" val="176338068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2" y="2521801"/>
            <a:ext cx="6498158" cy="1724867"/>
          </a:xfrm>
        </p:spPr>
        <p:txBody>
          <a:bodyPr>
            <a:normAutofit fontScale="90000"/>
          </a:bodyPr>
          <a:lstStyle/>
          <a:p>
            <a:r>
              <a:rPr lang="en-US" dirty="0" smtClean="0"/>
              <a:t/>
            </a:r>
            <a:br>
              <a:rPr lang="en-US" dirty="0" smtClean="0"/>
            </a:br>
            <a:r>
              <a:rPr lang="en-US" dirty="0" smtClean="0"/>
              <a:t>The results agenda in Swedish development cooperation: cycles of failure or reform success? </a:t>
            </a:r>
            <a:endParaRPr lang="en-US" dirty="0"/>
          </a:p>
        </p:txBody>
      </p:sp>
      <p:sp>
        <p:nvSpPr>
          <p:cNvPr id="3" name="Subtitle 2"/>
          <p:cNvSpPr>
            <a:spLocks noGrp="1"/>
          </p:cNvSpPr>
          <p:nvPr>
            <p:ph type="subTitle" idx="1"/>
          </p:nvPr>
        </p:nvSpPr>
        <p:spPr>
          <a:xfrm>
            <a:off x="1322921" y="4674769"/>
            <a:ext cx="6498159" cy="916641"/>
          </a:xfrm>
        </p:spPr>
        <p:txBody>
          <a:bodyPr>
            <a:normAutofit lnSpcReduction="10000"/>
          </a:bodyPr>
          <a:lstStyle/>
          <a:p>
            <a:endParaRPr lang="en-US" dirty="0" smtClean="0"/>
          </a:p>
          <a:p>
            <a:r>
              <a:rPr lang="en-US" dirty="0" smtClean="0"/>
              <a:t>Janet </a:t>
            </a:r>
            <a:r>
              <a:rPr lang="en-US" dirty="0" err="1" smtClean="0"/>
              <a:t>Vähämäki</a:t>
            </a:r>
            <a:r>
              <a:rPr lang="en-US" dirty="0" smtClean="0"/>
              <a:t> </a:t>
            </a:r>
          </a:p>
          <a:p>
            <a:r>
              <a:rPr lang="en-US" dirty="0" smtClean="0"/>
              <a:t>Stockholm Business School and SCORE </a:t>
            </a:r>
            <a:endParaRPr lang="en-US" dirty="0"/>
          </a:p>
        </p:txBody>
      </p:sp>
    </p:spTree>
    <p:extLst>
      <p:ext uri="{BB962C8B-B14F-4D97-AF65-F5344CB8AC3E}">
        <p14:creationId xmlns:p14="http://schemas.microsoft.com/office/powerpoint/2010/main" val="366620777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Politics of ‘results’ </a:t>
            </a:r>
            <a:endParaRPr lang="en-US" dirty="0"/>
          </a:p>
        </p:txBody>
      </p:sp>
      <p:sp>
        <p:nvSpPr>
          <p:cNvPr id="7" name="Content Placeholder 6"/>
          <p:cNvSpPr>
            <a:spLocks noGrp="1"/>
          </p:cNvSpPr>
          <p:nvPr>
            <p:ph idx="1"/>
          </p:nvPr>
        </p:nvSpPr>
        <p:spPr/>
        <p:txBody>
          <a:bodyPr/>
          <a:lstStyle/>
          <a:p>
            <a:pPr marL="0" indent="0">
              <a:buNone/>
            </a:pPr>
            <a:endParaRPr lang="en-US" dirty="0" smtClean="0"/>
          </a:p>
          <a:p>
            <a:pPr marL="0" indent="0">
              <a:buNone/>
            </a:pPr>
            <a:endParaRPr lang="en-US" dirty="0"/>
          </a:p>
        </p:txBody>
      </p:sp>
      <p:sp>
        <p:nvSpPr>
          <p:cNvPr id="4" name="Oval Callout 3"/>
          <p:cNvSpPr/>
          <p:nvPr/>
        </p:nvSpPr>
        <p:spPr>
          <a:xfrm>
            <a:off x="789847" y="2067237"/>
            <a:ext cx="2702942" cy="1338322"/>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800" b="1" dirty="0" smtClean="0">
                <a:solidFill>
                  <a:prstClr val="black"/>
                </a:solidFill>
              </a:rPr>
              <a:t>WE WANT TO SEE  RESULTS!!! </a:t>
            </a:r>
            <a:endParaRPr lang="en-US" sz="1800" b="1" dirty="0">
              <a:solidFill>
                <a:prstClr val="black"/>
              </a:solidFill>
            </a:endParaRPr>
          </a:p>
        </p:txBody>
      </p:sp>
      <p:pic>
        <p:nvPicPr>
          <p:cNvPr id="6" name="Picture 5"/>
          <p:cNvPicPr>
            <a:picLocks noChangeAspect="1"/>
          </p:cNvPicPr>
          <p:nvPr/>
        </p:nvPicPr>
        <p:blipFill>
          <a:blip r:embed="rId3"/>
          <a:stretch>
            <a:fillRect/>
          </a:stretch>
        </p:blipFill>
        <p:spPr>
          <a:xfrm>
            <a:off x="789847" y="3677467"/>
            <a:ext cx="2266848" cy="1840681"/>
          </a:xfrm>
          <a:prstGeom prst="rect">
            <a:avLst/>
          </a:prstGeom>
        </p:spPr>
      </p:pic>
      <p:cxnSp>
        <p:nvCxnSpPr>
          <p:cNvPr id="9" name="Straight Arrow Connector 8"/>
          <p:cNvCxnSpPr/>
          <p:nvPr/>
        </p:nvCxnSpPr>
        <p:spPr>
          <a:xfrm>
            <a:off x="3681793" y="3677467"/>
            <a:ext cx="74089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175275" y="5929626"/>
            <a:ext cx="1919290" cy="369332"/>
          </a:xfrm>
          <a:prstGeom prst="rect">
            <a:avLst/>
          </a:prstGeom>
          <a:noFill/>
        </p:spPr>
        <p:txBody>
          <a:bodyPr wrap="none" rtlCol="0">
            <a:spAutoFit/>
          </a:bodyPr>
          <a:lstStyle/>
          <a:p>
            <a:pPr defTabSz="457200"/>
            <a:r>
              <a:rPr lang="en-US" sz="1800" b="1" dirty="0" smtClean="0">
                <a:solidFill>
                  <a:prstClr val="black"/>
                </a:solidFill>
              </a:rPr>
              <a:t>The “</a:t>
            </a:r>
            <a:r>
              <a:rPr lang="en-US" sz="1800" b="1" dirty="0" err="1" smtClean="0">
                <a:solidFill>
                  <a:prstClr val="black"/>
                </a:solidFill>
              </a:rPr>
              <a:t>programme</a:t>
            </a:r>
            <a:r>
              <a:rPr lang="en-US" sz="1800" b="1" dirty="0" smtClean="0">
                <a:solidFill>
                  <a:prstClr val="black"/>
                </a:solidFill>
              </a:rPr>
              <a:t>” </a:t>
            </a:r>
            <a:endParaRPr lang="en-US" sz="1800" b="1" dirty="0">
              <a:solidFill>
                <a:prstClr val="black"/>
              </a:solidFill>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2706678117"/>
              </p:ext>
            </p:extLst>
          </p:nvPr>
        </p:nvGraphicFramePr>
        <p:xfrm>
          <a:off x="4659132" y="3273242"/>
          <a:ext cx="4499233" cy="1460500"/>
        </p:xfrm>
        <a:graphic>
          <a:graphicData uri="http://schemas.openxmlformats.org/presentationml/2006/ole">
            <mc:AlternateContent xmlns:mc="http://schemas.openxmlformats.org/markup-compatibility/2006">
              <mc:Choice xmlns:v="urn:schemas-microsoft-com:vml" Requires="v">
                <p:oleObj spid="_x0000_s2060" name="Document" r:id="rId4" imgW="5486400" imgH="1460500" progId="Word.Document.12">
                  <p:link updateAutomatic="1"/>
                </p:oleObj>
              </mc:Choice>
              <mc:Fallback>
                <p:oleObj name="Document" r:id="rId4" imgW="5486400" imgH="1460500" progId="Word.Document.12">
                  <p:link updateAutomatic="1"/>
                  <p:pic>
                    <p:nvPicPr>
                      <p:cNvPr id="0" name=""/>
                      <p:cNvPicPr/>
                      <p:nvPr/>
                    </p:nvPicPr>
                    <p:blipFill>
                      <a:blip r:embed="rId5"/>
                      <a:stretch>
                        <a:fillRect/>
                      </a:stretch>
                    </p:blipFill>
                    <p:spPr>
                      <a:xfrm>
                        <a:off x="4659132" y="3273242"/>
                        <a:ext cx="4499233" cy="1460500"/>
                      </a:xfrm>
                      <a:prstGeom prst="rect">
                        <a:avLst/>
                      </a:prstGeom>
                    </p:spPr>
                  </p:pic>
                </p:oleObj>
              </mc:Fallback>
            </mc:AlternateContent>
          </a:graphicData>
        </a:graphic>
      </p:graphicFrame>
      <p:cxnSp>
        <p:nvCxnSpPr>
          <p:cNvPr id="16" name="Straight Connector 15"/>
          <p:cNvCxnSpPr/>
          <p:nvPr/>
        </p:nvCxnSpPr>
        <p:spPr>
          <a:xfrm>
            <a:off x="4659132" y="3053879"/>
            <a:ext cx="385359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512728" y="3053879"/>
            <a:ext cx="0" cy="1679863"/>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4659132" y="4733742"/>
            <a:ext cx="385359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4659132" y="3053879"/>
            <a:ext cx="0" cy="1679863"/>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276984" y="5929626"/>
            <a:ext cx="1856285" cy="369332"/>
          </a:xfrm>
          <a:prstGeom prst="rect">
            <a:avLst/>
          </a:prstGeom>
          <a:noFill/>
        </p:spPr>
        <p:txBody>
          <a:bodyPr wrap="none" rtlCol="0">
            <a:spAutoFit/>
          </a:bodyPr>
          <a:lstStyle/>
          <a:p>
            <a:pPr defTabSz="457200"/>
            <a:r>
              <a:rPr lang="en-US" sz="1800" b="1" dirty="0" smtClean="0">
                <a:solidFill>
                  <a:prstClr val="black"/>
                </a:solidFill>
              </a:rPr>
              <a:t>The “technology” </a:t>
            </a:r>
            <a:endParaRPr lang="en-US" sz="1800" b="1" dirty="0">
              <a:solidFill>
                <a:prstClr val="black"/>
              </a:solidFill>
            </a:endParaRPr>
          </a:p>
        </p:txBody>
      </p:sp>
    </p:spTree>
    <p:extLst>
      <p:ext uri="{BB962C8B-B14F-4D97-AF65-F5344CB8AC3E}">
        <p14:creationId xmlns:p14="http://schemas.microsoft.com/office/powerpoint/2010/main" val="266205941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22337" y="2482214"/>
            <a:ext cx="7257743" cy="2854515"/>
          </a:xfrm>
          <a:prstGeom prst="rect">
            <a:avLst/>
          </a:prstGeom>
          <a:noFill/>
          <a:ln>
            <a:noFill/>
          </a:ln>
        </p:spPr>
      </p:pic>
    </p:spTree>
    <p:extLst>
      <p:ext uri="{BB962C8B-B14F-4D97-AF65-F5344CB8AC3E}">
        <p14:creationId xmlns:p14="http://schemas.microsoft.com/office/powerpoint/2010/main" val="264201147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006149" y="1286648"/>
            <a:ext cx="0" cy="4420792"/>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1006149" y="5707440"/>
            <a:ext cx="7306953"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738997" y="5852683"/>
            <a:ext cx="649374" cy="369332"/>
          </a:xfrm>
          <a:prstGeom prst="rect">
            <a:avLst/>
          </a:prstGeom>
          <a:noFill/>
        </p:spPr>
        <p:txBody>
          <a:bodyPr wrap="none" rtlCol="0">
            <a:spAutoFit/>
          </a:bodyPr>
          <a:lstStyle/>
          <a:p>
            <a:pPr defTabSz="457200"/>
            <a:r>
              <a:rPr lang="en-US" sz="1800" dirty="0" smtClean="0">
                <a:solidFill>
                  <a:prstClr val="black"/>
                </a:solidFill>
              </a:rPr>
              <a:t>Time </a:t>
            </a:r>
            <a:endParaRPr lang="en-US" sz="1800" dirty="0">
              <a:solidFill>
                <a:prstClr val="black"/>
              </a:solidFill>
            </a:endParaRPr>
          </a:p>
        </p:txBody>
      </p:sp>
      <p:cxnSp>
        <p:nvCxnSpPr>
          <p:cNvPr id="15" name="Straight Arrow Connector 14"/>
          <p:cNvCxnSpPr/>
          <p:nvPr/>
        </p:nvCxnSpPr>
        <p:spPr>
          <a:xfrm flipV="1">
            <a:off x="1006149" y="1863990"/>
            <a:ext cx="5542068" cy="38434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06149" y="2144414"/>
            <a:ext cx="5162701" cy="3563026"/>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1006149" y="2424837"/>
            <a:ext cx="4733850" cy="3282603"/>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68850" y="3216621"/>
            <a:ext cx="1313180" cy="1200329"/>
          </a:xfrm>
          <a:prstGeom prst="rect">
            <a:avLst/>
          </a:prstGeom>
          <a:noFill/>
        </p:spPr>
        <p:txBody>
          <a:bodyPr wrap="none" rtlCol="0">
            <a:spAutoFit/>
          </a:bodyPr>
          <a:lstStyle/>
          <a:p>
            <a:pPr defTabSz="457200"/>
            <a:r>
              <a:rPr lang="en-US" sz="1800" b="1" dirty="0" smtClean="0">
                <a:solidFill>
                  <a:prstClr val="black"/>
                </a:solidFill>
              </a:rPr>
              <a:t> </a:t>
            </a:r>
          </a:p>
          <a:p>
            <a:pPr defTabSz="457200"/>
            <a:r>
              <a:rPr lang="en-US" sz="1800" b="1" dirty="0" err="1" smtClean="0">
                <a:solidFill>
                  <a:srgbClr val="FF0000"/>
                </a:solidFill>
              </a:rPr>
              <a:t>Programme</a:t>
            </a:r>
            <a:r>
              <a:rPr lang="en-US" sz="1800" b="1" dirty="0" smtClean="0">
                <a:solidFill>
                  <a:prstClr val="black"/>
                </a:solidFill>
              </a:rPr>
              <a:t> </a:t>
            </a:r>
          </a:p>
          <a:p>
            <a:pPr defTabSz="457200"/>
            <a:r>
              <a:rPr lang="en-US" sz="1800" b="1" dirty="0" smtClean="0">
                <a:solidFill>
                  <a:srgbClr val="3366FF"/>
                </a:solidFill>
              </a:rPr>
              <a:t>Technology</a:t>
            </a:r>
            <a:r>
              <a:rPr lang="en-US" sz="1800" b="1" dirty="0" smtClean="0">
                <a:solidFill>
                  <a:prstClr val="black"/>
                </a:solidFill>
              </a:rPr>
              <a:t> </a:t>
            </a:r>
          </a:p>
          <a:p>
            <a:pPr defTabSz="457200"/>
            <a:r>
              <a:rPr lang="en-US" sz="1800" b="1" dirty="0" smtClean="0">
                <a:solidFill>
                  <a:srgbClr val="008000"/>
                </a:solidFill>
              </a:rPr>
              <a:t>Practice</a:t>
            </a:r>
            <a:endParaRPr lang="en-US" sz="1800" b="1" dirty="0">
              <a:solidFill>
                <a:srgbClr val="008000"/>
              </a:solidFill>
            </a:endParaRPr>
          </a:p>
        </p:txBody>
      </p:sp>
      <p:sp>
        <p:nvSpPr>
          <p:cNvPr id="23" name="Title 22"/>
          <p:cNvSpPr>
            <a:spLocks noGrp="1"/>
          </p:cNvSpPr>
          <p:nvPr>
            <p:ph type="title"/>
          </p:nvPr>
        </p:nvSpPr>
        <p:spPr>
          <a:xfrm>
            <a:off x="1171092" y="274638"/>
            <a:ext cx="7515708" cy="896542"/>
          </a:xfrm>
        </p:spPr>
        <p:txBody>
          <a:bodyPr/>
          <a:lstStyle/>
          <a:p>
            <a:r>
              <a:rPr lang="en-US" dirty="0" smtClean="0"/>
              <a:t>The idea</a:t>
            </a:r>
            <a:endParaRPr lang="en-US" dirty="0"/>
          </a:p>
        </p:txBody>
      </p:sp>
      <p:sp>
        <p:nvSpPr>
          <p:cNvPr id="26" name="TextBox 25"/>
          <p:cNvSpPr txBox="1"/>
          <p:nvPr/>
        </p:nvSpPr>
        <p:spPr>
          <a:xfrm>
            <a:off x="12436665" y="3760972"/>
            <a:ext cx="184666" cy="369332"/>
          </a:xfrm>
          <a:prstGeom prst="rect">
            <a:avLst/>
          </a:prstGeom>
          <a:noFill/>
        </p:spPr>
        <p:txBody>
          <a:bodyPr wrap="none" rtlCol="0">
            <a:spAutoFit/>
          </a:bodyPr>
          <a:lstStyle/>
          <a:p>
            <a:pPr defTabSz="457200"/>
            <a:endParaRPr lang="en-US" sz="1800">
              <a:solidFill>
                <a:prstClr val="black"/>
              </a:solidFill>
            </a:endParaRPr>
          </a:p>
        </p:txBody>
      </p:sp>
      <p:sp>
        <p:nvSpPr>
          <p:cNvPr id="2" name="TextBox 1"/>
          <p:cNvSpPr txBox="1"/>
          <p:nvPr/>
        </p:nvSpPr>
        <p:spPr>
          <a:xfrm>
            <a:off x="146469" y="2570290"/>
            <a:ext cx="859680" cy="830997"/>
          </a:xfrm>
          <a:prstGeom prst="rect">
            <a:avLst/>
          </a:prstGeom>
          <a:noFill/>
        </p:spPr>
        <p:txBody>
          <a:bodyPr wrap="square" rtlCol="0">
            <a:spAutoFit/>
          </a:bodyPr>
          <a:lstStyle/>
          <a:p>
            <a:pPr defTabSz="457200"/>
            <a:r>
              <a:rPr lang="en-US" sz="1200" dirty="0" smtClean="0">
                <a:solidFill>
                  <a:prstClr val="black"/>
                </a:solidFill>
              </a:rPr>
              <a:t>Transformational </a:t>
            </a:r>
          </a:p>
          <a:p>
            <a:pPr defTabSz="457200"/>
            <a:r>
              <a:rPr lang="en-US" sz="1200" dirty="0" smtClean="0">
                <a:solidFill>
                  <a:prstClr val="black"/>
                </a:solidFill>
              </a:rPr>
              <a:t>Development</a:t>
            </a:r>
            <a:endParaRPr lang="en-US" sz="1200" dirty="0">
              <a:solidFill>
                <a:prstClr val="black"/>
              </a:solidFill>
            </a:endParaRPr>
          </a:p>
        </p:txBody>
      </p:sp>
    </p:spTree>
    <p:extLst>
      <p:ext uri="{BB962C8B-B14F-4D97-AF65-F5344CB8AC3E}">
        <p14:creationId xmlns:p14="http://schemas.microsoft.com/office/powerpoint/2010/main" val="28343925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research</a:t>
            </a:r>
            <a:endParaRPr lang="en-US" dirty="0"/>
          </a:p>
        </p:txBody>
      </p:sp>
      <p:cxnSp>
        <p:nvCxnSpPr>
          <p:cNvPr id="3" name="Straight Connector 2"/>
          <p:cNvCxnSpPr/>
          <p:nvPr/>
        </p:nvCxnSpPr>
        <p:spPr>
          <a:xfrm>
            <a:off x="1006149" y="1286648"/>
            <a:ext cx="0" cy="4420792"/>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1006149" y="5707440"/>
            <a:ext cx="7306953"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125516" y="1824672"/>
            <a:ext cx="1313180" cy="923330"/>
          </a:xfrm>
          <a:prstGeom prst="rect">
            <a:avLst/>
          </a:prstGeom>
          <a:noFill/>
        </p:spPr>
        <p:txBody>
          <a:bodyPr wrap="none" rtlCol="0">
            <a:spAutoFit/>
          </a:bodyPr>
          <a:lstStyle/>
          <a:p>
            <a:pPr defTabSz="457200"/>
            <a:r>
              <a:rPr lang="en-US" sz="1800" b="1" dirty="0" err="1" smtClean="0">
                <a:solidFill>
                  <a:srgbClr val="FF0000"/>
                </a:solidFill>
              </a:rPr>
              <a:t>Programme</a:t>
            </a:r>
            <a:r>
              <a:rPr lang="en-US" sz="1800" b="1" dirty="0" smtClean="0">
                <a:solidFill>
                  <a:prstClr val="black"/>
                </a:solidFill>
              </a:rPr>
              <a:t> </a:t>
            </a:r>
          </a:p>
          <a:p>
            <a:pPr defTabSz="457200"/>
            <a:r>
              <a:rPr lang="en-US" sz="1800" b="1" dirty="0" smtClean="0">
                <a:solidFill>
                  <a:srgbClr val="3366FF"/>
                </a:solidFill>
              </a:rPr>
              <a:t>Technology</a:t>
            </a:r>
            <a:r>
              <a:rPr lang="en-US" sz="1800" b="1" dirty="0" smtClean="0">
                <a:solidFill>
                  <a:prstClr val="black"/>
                </a:solidFill>
              </a:rPr>
              <a:t> </a:t>
            </a:r>
          </a:p>
          <a:p>
            <a:pPr defTabSz="457200"/>
            <a:r>
              <a:rPr lang="en-US" sz="1800" b="1" dirty="0" smtClean="0">
                <a:solidFill>
                  <a:srgbClr val="008000"/>
                </a:solidFill>
              </a:rPr>
              <a:t>Practice</a:t>
            </a:r>
            <a:endParaRPr lang="en-US" sz="1800" b="1" dirty="0">
              <a:solidFill>
                <a:srgbClr val="008000"/>
              </a:solidFill>
            </a:endParaRPr>
          </a:p>
        </p:txBody>
      </p:sp>
      <p:sp>
        <p:nvSpPr>
          <p:cNvPr id="11" name="TextBox 10"/>
          <p:cNvSpPr txBox="1"/>
          <p:nvPr/>
        </p:nvSpPr>
        <p:spPr>
          <a:xfrm>
            <a:off x="3628735" y="5707440"/>
            <a:ext cx="1391615" cy="369332"/>
          </a:xfrm>
          <a:prstGeom prst="rect">
            <a:avLst/>
          </a:prstGeom>
          <a:noFill/>
        </p:spPr>
        <p:txBody>
          <a:bodyPr wrap="square" rtlCol="0">
            <a:spAutoFit/>
          </a:bodyPr>
          <a:lstStyle/>
          <a:p>
            <a:pPr defTabSz="457200"/>
            <a:r>
              <a:rPr lang="en-US" sz="1800" dirty="0" smtClean="0">
                <a:solidFill>
                  <a:prstClr val="black"/>
                </a:solidFill>
              </a:rPr>
              <a:t>Time </a:t>
            </a:r>
            <a:endParaRPr lang="en-US" sz="1800" dirty="0">
              <a:solidFill>
                <a:prstClr val="black"/>
              </a:solidFill>
            </a:endParaRPr>
          </a:p>
        </p:txBody>
      </p:sp>
      <p:sp>
        <p:nvSpPr>
          <p:cNvPr id="17" name="Freeform 16"/>
          <p:cNvSpPr/>
          <p:nvPr/>
        </p:nvSpPr>
        <p:spPr>
          <a:xfrm>
            <a:off x="1006149" y="3329679"/>
            <a:ext cx="7713224" cy="2344770"/>
          </a:xfrm>
          <a:custGeom>
            <a:avLst/>
            <a:gdLst>
              <a:gd name="connsiteX0" fmla="*/ 0 w 7713224"/>
              <a:gd name="connsiteY0" fmla="*/ 2344770 h 2344770"/>
              <a:gd name="connsiteX1" fmla="*/ 2127759 w 7713224"/>
              <a:gd name="connsiteY1" fmla="*/ 2410 h 2344770"/>
              <a:gd name="connsiteX2" fmla="*/ 4354482 w 7713224"/>
              <a:gd name="connsiteY2" fmla="*/ 1866400 h 2344770"/>
              <a:gd name="connsiteX3" fmla="*/ 6003907 w 7713224"/>
              <a:gd name="connsiteY3" fmla="*/ 117878 h 2344770"/>
              <a:gd name="connsiteX4" fmla="*/ 7603850 w 7713224"/>
              <a:gd name="connsiteY4" fmla="*/ 1882896 h 2344770"/>
              <a:gd name="connsiteX5" fmla="*/ 7603850 w 7713224"/>
              <a:gd name="connsiteY5" fmla="*/ 1882896 h 2344770"/>
              <a:gd name="connsiteX6" fmla="*/ 7636838 w 7713224"/>
              <a:gd name="connsiteY6" fmla="*/ 1932382 h 2344770"/>
              <a:gd name="connsiteX7" fmla="*/ 7636838 w 7713224"/>
              <a:gd name="connsiteY7" fmla="*/ 1932382 h 2344770"/>
              <a:gd name="connsiteX8" fmla="*/ 7636838 w 7713224"/>
              <a:gd name="connsiteY8" fmla="*/ 1981869 h 2344770"/>
              <a:gd name="connsiteX9" fmla="*/ 7702815 w 7713224"/>
              <a:gd name="connsiteY9" fmla="*/ 2014860 h 2344770"/>
              <a:gd name="connsiteX10" fmla="*/ 7702815 w 7713224"/>
              <a:gd name="connsiteY10" fmla="*/ 1849905 h 2344770"/>
              <a:gd name="connsiteX11" fmla="*/ 7603850 w 7713224"/>
              <a:gd name="connsiteY11" fmla="*/ 1849905 h 2344770"/>
              <a:gd name="connsiteX12" fmla="*/ 7686321 w 7713224"/>
              <a:gd name="connsiteY12" fmla="*/ 1915887 h 234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13224" h="2344770">
                <a:moveTo>
                  <a:pt x="0" y="2344770"/>
                </a:moveTo>
                <a:cubicBezTo>
                  <a:pt x="701006" y="1213454"/>
                  <a:pt x="1402012" y="82138"/>
                  <a:pt x="2127759" y="2410"/>
                </a:cubicBezTo>
                <a:cubicBezTo>
                  <a:pt x="2853506" y="-77318"/>
                  <a:pt x="3708457" y="1847155"/>
                  <a:pt x="4354482" y="1866400"/>
                </a:cubicBezTo>
                <a:cubicBezTo>
                  <a:pt x="5000507" y="1885645"/>
                  <a:pt x="5462346" y="115129"/>
                  <a:pt x="6003907" y="117878"/>
                </a:cubicBezTo>
                <a:cubicBezTo>
                  <a:pt x="6545468" y="120627"/>
                  <a:pt x="7603850" y="1882896"/>
                  <a:pt x="7603850" y="1882896"/>
                </a:cubicBezTo>
                <a:lnTo>
                  <a:pt x="7603850" y="1882896"/>
                </a:lnTo>
                <a:lnTo>
                  <a:pt x="7636838" y="1932382"/>
                </a:lnTo>
                <a:lnTo>
                  <a:pt x="7636838" y="1932382"/>
                </a:lnTo>
                <a:cubicBezTo>
                  <a:pt x="7636838" y="1940630"/>
                  <a:pt x="7625842" y="1968123"/>
                  <a:pt x="7636838" y="1981869"/>
                </a:cubicBezTo>
                <a:cubicBezTo>
                  <a:pt x="7647834" y="1995615"/>
                  <a:pt x="7691819" y="2036854"/>
                  <a:pt x="7702815" y="2014860"/>
                </a:cubicBezTo>
                <a:cubicBezTo>
                  <a:pt x="7713811" y="1992866"/>
                  <a:pt x="7719309" y="1877397"/>
                  <a:pt x="7702815" y="1849905"/>
                </a:cubicBezTo>
                <a:cubicBezTo>
                  <a:pt x="7686321" y="1822413"/>
                  <a:pt x="7606599" y="1838908"/>
                  <a:pt x="7603850" y="1849905"/>
                </a:cubicBezTo>
                <a:cubicBezTo>
                  <a:pt x="7601101" y="1860902"/>
                  <a:pt x="7686321" y="1915887"/>
                  <a:pt x="7686321" y="1915887"/>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
        <p:nvSpPr>
          <p:cNvPr id="22" name="Freeform 21"/>
          <p:cNvSpPr/>
          <p:nvPr/>
        </p:nvSpPr>
        <p:spPr>
          <a:xfrm>
            <a:off x="1006149" y="3314095"/>
            <a:ext cx="7700147" cy="2310867"/>
          </a:xfrm>
          <a:custGeom>
            <a:avLst/>
            <a:gdLst>
              <a:gd name="connsiteX0" fmla="*/ 0 w 7700147"/>
              <a:gd name="connsiteY0" fmla="*/ 2310867 h 2310867"/>
              <a:gd name="connsiteX1" fmla="*/ 2061782 w 7700147"/>
              <a:gd name="connsiteY1" fmla="*/ 1499 h 2310867"/>
              <a:gd name="connsiteX2" fmla="*/ 4321494 w 7700147"/>
              <a:gd name="connsiteY2" fmla="*/ 1931471 h 2310867"/>
              <a:gd name="connsiteX3" fmla="*/ 5937930 w 7700147"/>
              <a:gd name="connsiteY3" fmla="*/ 215940 h 2310867"/>
              <a:gd name="connsiteX4" fmla="*/ 7603850 w 7700147"/>
              <a:gd name="connsiteY4" fmla="*/ 1651048 h 2310867"/>
              <a:gd name="connsiteX5" fmla="*/ 7504884 w 7700147"/>
              <a:gd name="connsiteY5" fmla="*/ 1618057 h 2310867"/>
              <a:gd name="connsiteX6" fmla="*/ 7554367 w 7700147"/>
              <a:gd name="connsiteY6" fmla="*/ 1552075 h 2310867"/>
              <a:gd name="connsiteX7" fmla="*/ 7653332 w 7700147"/>
              <a:gd name="connsiteY7" fmla="*/ 1750020 h 2310867"/>
              <a:gd name="connsiteX8" fmla="*/ 7471896 w 7700147"/>
              <a:gd name="connsiteY8" fmla="*/ 1667543 h 2310867"/>
              <a:gd name="connsiteX9" fmla="*/ 7636838 w 7700147"/>
              <a:gd name="connsiteY9" fmla="*/ 1552075 h 2310867"/>
              <a:gd name="connsiteX10" fmla="*/ 7636838 w 7700147"/>
              <a:gd name="connsiteY10" fmla="*/ 1568570 h 231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00147" h="2310867">
                <a:moveTo>
                  <a:pt x="0" y="2310867"/>
                </a:moveTo>
                <a:cubicBezTo>
                  <a:pt x="670766" y="1187799"/>
                  <a:pt x="1341533" y="64732"/>
                  <a:pt x="2061782" y="1499"/>
                </a:cubicBezTo>
                <a:cubicBezTo>
                  <a:pt x="2782031" y="-61734"/>
                  <a:pt x="3675469" y="1895731"/>
                  <a:pt x="4321494" y="1931471"/>
                </a:cubicBezTo>
                <a:cubicBezTo>
                  <a:pt x="4967519" y="1967211"/>
                  <a:pt x="5390871" y="262677"/>
                  <a:pt x="5937930" y="215940"/>
                </a:cubicBezTo>
                <a:cubicBezTo>
                  <a:pt x="6484989" y="169203"/>
                  <a:pt x="7342691" y="1417362"/>
                  <a:pt x="7603850" y="1651048"/>
                </a:cubicBezTo>
                <a:cubicBezTo>
                  <a:pt x="7865009" y="1884734"/>
                  <a:pt x="7513131" y="1634552"/>
                  <a:pt x="7504884" y="1618057"/>
                </a:cubicBezTo>
                <a:cubicBezTo>
                  <a:pt x="7496637" y="1601562"/>
                  <a:pt x="7529626" y="1530081"/>
                  <a:pt x="7554367" y="1552075"/>
                </a:cubicBezTo>
                <a:cubicBezTo>
                  <a:pt x="7579108" y="1574069"/>
                  <a:pt x="7667077" y="1730775"/>
                  <a:pt x="7653332" y="1750020"/>
                </a:cubicBezTo>
                <a:cubicBezTo>
                  <a:pt x="7639587" y="1769265"/>
                  <a:pt x="7474645" y="1700534"/>
                  <a:pt x="7471896" y="1667543"/>
                </a:cubicBezTo>
                <a:cubicBezTo>
                  <a:pt x="7469147" y="1634552"/>
                  <a:pt x="7609348" y="1568570"/>
                  <a:pt x="7636838" y="1552075"/>
                </a:cubicBezTo>
                <a:cubicBezTo>
                  <a:pt x="7664328" y="1535579"/>
                  <a:pt x="7636838" y="1568570"/>
                  <a:pt x="7636838" y="1568570"/>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
        <p:nvSpPr>
          <p:cNvPr id="23" name="Freeform 22"/>
          <p:cNvSpPr/>
          <p:nvPr/>
        </p:nvSpPr>
        <p:spPr>
          <a:xfrm>
            <a:off x="973161" y="3504683"/>
            <a:ext cx="7768962" cy="2103784"/>
          </a:xfrm>
          <a:custGeom>
            <a:avLst/>
            <a:gdLst>
              <a:gd name="connsiteX0" fmla="*/ 0 w 7768962"/>
              <a:gd name="connsiteY0" fmla="*/ 2103784 h 2103784"/>
              <a:gd name="connsiteX1" fmla="*/ 1979310 w 7768962"/>
              <a:gd name="connsiteY1" fmla="*/ 8856 h 2103784"/>
              <a:gd name="connsiteX2" fmla="*/ 4057585 w 7768962"/>
              <a:gd name="connsiteY2" fmla="*/ 1312000 h 2103784"/>
              <a:gd name="connsiteX3" fmla="*/ 5871953 w 7768962"/>
              <a:gd name="connsiteY3" fmla="*/ 305775 h 2103784"/>
              <a:gd name="connsiteX4" fmla="*/ 7405918 w 7768962"/>
              <a:gd name="connsiteY4" fmla="*/ 1625414 h 2103784"/>
              <a:gd name="connsiteX5" fmla="*/ 7768792 w 7768962"/>
              <a:gd name="connsiteY5" fmla="*/ 1740883 h 2103784"/>
              <a:gd name="connsiteX6" fmla="*/ 7455401 w 7768962"/>
              <a:gd name="connsiteY6" fmla="*/ 1773874 h 2103784"/>
              <a:gd name="connsiteX7" fmla="*/ 7603849 w 7768962"/>
              <a:gd name="connsiteY7" fmla="*/ 1509946 h 2103784"/>
              <a:gd name="connsiteX8" fmla="*/ 7603849 w 7768962"/>
              <a:gd name="connsiteY8" fmla="*/ 1740883 h 2103784"/>
              <a:gd name="connsiteX9" fmla="*/ 7570861 w 7768962"/>
              <a:gd name="connsiteY9" fmla="*/ 1641910 h 2103784"/>
              <a:gd name="connsiteX10" fmla="*/ 7471895 w 7768962"/>
              <a:gd name="connsiteY10" fmla="*/ 1724387 h 2103784"/>
              <a:gd name="connsiteX11" fmla="*/ 7471895 w 7768962"/>
              <a:gd name="connsiteY11" fmla="*/ 1724387 h 2103784"/>
              <a:gd name="connsiteX12" fmla="*/ 7735803 w 7768962"/>
              <a:gd name="connsiteY12" fmla="*/ 1707892 h 2103784"/>
              <a:gd name="connsiteX13" fmla="*/ 7521378 w 7768962"/>
              <a:gd name="connsiteY13" fmla="*/ 1658405 h 2103784"/>
              <a:gd name="connsiteX14" fmla="*/ 7521378 w 7768962"/>
              <a:gd name="connsiteY14" fmla="*/ 1658405 h 2103784"/>
              <a:gd name="connsiteX15" fmla="*/ 7603849 w 7768962"/>
              <a:gd name="connsiteY15" fmla="*/ 1790369 h 210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68962" h="2103784">
                <a:moveTo>
                  <a:pt x="0" y="2103784"/>
                </a:moveTo>
                <a:cubicBezTo>
                  <a:pt x="651523" y="1122302"/>
                  <a:pt x="1303046" y="140820"/>
                  <a:pt x="1979310" y="8856"/>
                </a:cubicBezTo>
                <a:cubicBezTo>
                  <a:pt x="2655574" y="-123108"/>
                  <a:pt x="3408811" y="1262514"/>
                  <a:pt x="4057585" y="1312000"/>
                </a:cubicBezTo>
                <a:cubicBezTo>
                  <a:pt x="4706359" y="1361486"/>
                  <a:pt x="5313898" y="253539"/>
                  <a:pt x="5871953" y="305775"/>
                </a:cubicBezTo>
                <a:cubicBezTo>
                  <a:pt x="6430009" y="358011"/>
                  <a:pt x="7089778" y="1386229"/>
                  <a:pt x="7405918" y="1625414"/>
                </a:cubicBezTo>
                <a:cubicBezTo>
                  <a:pt x="7722058" y="1864599"/>
                  <a:pt x="7760545" y="1716140"/>
                  <a:pt x="7768792" y="1740883"/>
                </a:cubicBezTo>
                <a:cubicBezTo>
                  <a:pt x="7777039" y="1765626"/>
                  <a:pt x="7482891" y="1812363"/>
                  <a:pt x="7455401" y="1773874"/>
                </a:cubicBezTo>
                <a:cubicBezTo>
                  <a:pt x="7427911" y="1735385"/>
                  <a:pt x="7579108" y="1515444"/>
                  <a:pt x="7603849" y="1509946"/>
                </a:cubicBezTo>
                <a:cubicBezTo>
                  <a:pt x="7628590" y="1504448"/>
                  <a:pt x="7609347" y="1718889"/>
                  <a:pt x="7603849" y="1740883"/>
                </a:cubicBezTo>
                <a:cubicBezTo>
                  <a:pt x="7598351" y="1762877"/>
                  <a:pt x="7592853" y="1644659"/>
                  <a:pt x="7570861" y="1641910"/>
                </a:cubicBezTo>
                <a:cubicBezTo>
                  <a:pt x="7548869" y="1639161"/>
                  <a:pt x="7471895" y="1724387"/>
                  <a:pt x="7471895" y="1724387"/>
                </a:cubicBezTo>
                <a:lnTo>
                  <a:pt x="7471895" y="1724387"/>
                </a:lnTo>
                <a:cubicBezTo>
                  <a:pt x="7515880" y="1721638"/>
                  <a:pt x="7727556" y="1718889"/>
                  <a:pt x="7735803" y="1707892"/>
                </a:cubicBezTo>
                <a:cubicBezTo>
                  <a:pt x="7744050" y="1696895"/>
                  <a:pt x="7521378" y="1658405"/>
                  <a:pt x="7521378" y="1658405"/>
                </a:cubicBezTo>
                <a:lnTo>
                  <a:pt x="7521378" y="1658405"/>
                </a:lnTo>
                <a:lnTo>
                  <a:pt x="7603849" y="1790369"/>
                </a:lnTo>
              </a:path>
            </a:pathLst>
          </a:custGeom>
          <a:ln>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Tree>
    <p:extLst>
      <p:ext uri="{BB962C8B-B14F-4D97-AF65-F5344CB8AC3E}">
        <p14:creationId xmlns:p14="http://schemas.microsoft.com/office/powerpoint/2010/main" val="333349333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My research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29800426"/>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609600" y="3096828"/>
            <a:ext cx="7039171" cy="1208475"/>
          </a:xfrm>
          <a:custGeom>
            <a:avLst/>
            <a:gdLst>
              <a:gd name="connsiteX0" fmla="*/ 0 w 7039171"/>
              <a:gd name="connsiteY0" fmla="*/ 890972 h 1208475"/>
              <a:gd name="connsiteX1" fmla="*/ 863600 w 7039171"/>
              <a:gd name="connsiteY1" fmla="*/ 1972 h 1208475"/>
              <a:gd name="connsiteX2" fmla="*/ 1879600 w 7039171"/>
              <a:gd name="connsiteY2" fmla="*/ 1106872 h 1208475"/>
              <a:gd name="connsiteX3" fmla="*/ 2603500 w 7039171"/>
              <a:gd name="connsiteY3" fmla="*/ 128972 h 1208475"/>
              <a:gd name="connsiteX4" fmla="*/ 3505200 w 7039171"/>
              <a:gd name="connsiteY4" fmla="*/ 1208472 h 1208475"/>
              <a:gd name="connsiteX5" fmla="*/ 4432300 w 7039171"/>
              <a:gd name="connsiteY5" fmla="*/ 116272 h 1208475"/>
              <a:gd name="connsiteX6" fmla="*/ 5384800 w 7039171"/>
              <a:gd name="connsiteY6" fmla="*/ 1119572 h 1208475"/>
              <a:gd name="connsiteX7" fmla="*/ 6032500 w 7039171"/>
              <a:gd name="connsiteY7" fmla="*/ 179772 h 1208475"/>
              <a:gd name="connsiteX8" fmla="*/ 6959600 w 7039171"/>
              <a:gd name="connsiteY8" fmla="*/ 154372 h 1208475"/>
              <a:gd name="connsiteX9" fmla="*/ 6972300 w 7039171"/>
              <a:gd name="connsiteY9" fmla="*/ 154372 h 1208475"/>
              <a:gd name="connsiteX10" fmla="*/ 6807200 w 7039171"/>
              <a:gd name="connsiteY10" fmla="*/ 128972 h 1208475"/>
              <a:gd name="connsiteX11" fmla="*/ 6870700 w 7039171"/>
              <a:gd name="connsiteY11" fmla="*/ 205172 h 1208475"/>
              <a:gd name="connsiteX12" fmla="*/ 6972300 w 7039171"/>
              <a:gd name="connsiteY12" fmla="*/ 154372 h 1208475"/>
              <a:gd name="connsiteX13" fmla="*/ 6896100 w 7039171"/>
              <a:gd name="connsiteY13" fmla="*/ 154372 h 1208475"/>
              <a:gd name="connsiteX14" fmla="*/ 6946900 w 7039171"/>
              <a:gd name="connsiteY14" fmla="*/ 128972 h 1208475"/>
              <a:gd name="connsiteX15" fmla="*/ 6946900 w 7039171"/>
              <a:gd name="connsiteY15" fmla="*/ 128972 h 120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39171" h="1208475">
                <a:moveTo>
                  <a:pt x="0" y="890972"/>
                </a:moveTo>
                <a:cubicBezTo>
                  <a:pt x="275166" y="428480"/>
                  <a:pt x="550333" y="-34011"/>
                  <a:pt x="863600" y="1972"/>
                </a:cubicBezTo>
                <a:cubicBezTo>
                  <a:pt x="1176867" y="37955"/>
                  <a:pt x="1589617" y="1085705"/>
                  <a:pt x="1879600" y="1106872"/>
                </a:cubicBezTo>
                <a:cubicBezTo>
                  <a:pt x="2169583" y="1128039"/>
                  <a:pt x="2332567" y="112039"/>
                  <a:pt x="2603500" y="128972"/>
                </a:cubicBezTo>
                <a:cubicBezTo>
                  <a:pt x="2874433" y="145905"/>
                  <a:pt x="3200400" y="1210589"/>
                  <a:pt x="3505200" y="1208472"/>
                </a:cubicBezTo>
                <a:cubicBezTo>
                  <a:pt x="3810000" y="1206355"/>
                  <a:pt x="4119033" y="131089"/>
                  <a:pt x="4432300" y="116272"/>
                </a:cubicBezTo>
                <a:cubicBezTo>
                  <a:pt x="4745567" y="101455"/>
                  <a:pt x="5118100" y="1108989"/>
                  <a:pt x="5384800" y="1119572"/>
                </a:cubicBezTo>
                <a:cubicBezTo>
                  <a:pt x="5651500" y="1130155"/>
                  <a:pt x="5770033" y="340639"/>
                  <a:pt x="6032500" y="179772"/>
                </a:cubicBezTo>
                <a:cubicBezTo>
                  <a:pt x="6294967" y="18905"/>
                  <a:pt x="6802967" y="158605"/>
                  <a:pt x="6959600" y="154372"/>
                </a:cubicBezTo>
                <a:cubicBezTo>
                  <a:pt x="7116233" y="150139"/>
                  <a:pt x="6997700" y="158605"/>
                  <a:pt x="6972300" y="154372"/>
                </a:cubicBezTo>
                <a:cubicBezTo>
                  <a:pt x="6946900" y="150139"/>
                  <a:pt x="6824133" y="120505"/>
                  <a:pt x="6807200" y="128972"/>
                </a:cubicBezTo>
                <a:cubicBezTo>
                  <a:pt x="6790267" y="137439"/>
                  <a:pt x="6843183" y="200939"/>
                  <a:pt x="6870700" y="205172"/>
                </a:cubicBezTo>
                <a:cubicBezTo>
                  <a:pt x="6898217" y="209405"/>
                  <a:pt x="6968067" y="162839"/>
                  <a:pt x="6972300" y="154372"/>
                </a:cubicBezTo>
                <a:cubicBezTo>
                  <a:pt x="6976533" y="145905"/>
                  <a:pt x="6900333" y="158605"/>
                  <a:pt x="6896100" y="154372"/>
                </a:cubicBezTo>
                <a:cubicBezTo>
                  <a:pt x="6891867" y="150139"/>
                  <a:pt x="6946900" y="128972"/>
                  <a:pt x="6946900" y="128972"/>
                </a:cubicBezTo>
                <a:lnTo>
                  <a:pt x="6946900" y="128972"/>
                </a:lnTo>
              </a:path>
            </a:pathLst>
          </a:cu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srgbClr val="FF0000"/>
              </a:solidFill>
            </a:endParaRPr>
          </a:p>
        </p:txBody>
      </p:sp>
      <p:sp>
        <p:nvSpPr>
          <p:cNvPr id="5" name="TextBox 4"/>
          <p:cNvSpPr txBox="1"/>
          <p:nvPr/>
        </p:nvSpPr>
        <p:spPr>
          <a:xfrm>
            <a:off x="7812101" y="2740208"/>
            <a:ext cx="381000" cy="523220"/>
          </a:xfrm>
          <a:prstGeom prst="rect">
            <a:avLst/>
          </a:prstGeom>
          <a:noFill/>
        </p:spPr>
        <p:txBody>
          <a:bodyPr wrap="square" rtlCol="0">
            <a:spAutoFit/>
          </a:bodyPr>
          <a:lstStyle/>
          <a:p>
            <a:pPr defTabSz="457200"/>
            <a:r>
              <a:rPr lang="en-US" sz="2800" dirty="0">
                <a:solidFill>
                  <a:srgbClr val="FF0000"/>
                </a:solidFill>
              </a:rPr>
              <a:t>?</a:t>
            </a:r>
          </a:p>
        </p:txBody>
      </p:sp>
    </p:spTree>
    <p:extLst>
      <p:ext uri="{BB962C8B-B14F-4D97-AF65-F5344CB8AC3E}">
        <p14:creationId xmlns:p14="http://schemas.microsoft.com/office/powerpoint/2010/main" val="104570025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difficulties </a:t>
            </a:r>
            <a:endParaRPr lang="en-US" dirty="0"/>
          </a:p>
        </p:txBody>
      </p:sp>
      <p:sp>
        <p:nvSpPr>
          <p:cNvPr id="3" name="Content Placeholder 2"/>
          <p:cNvSpPr>
            <a:spLocks noGrp="1"/>
          </p:cNvSpPr>
          <p:nvPr>
            <p:ph idx="1"/>
          </p:nvPr>
        </p:nvSpPr>
        <p:spPr/>
        <p:txBody>
          <a:bodyPr/>
          <a:lstStyle/>
          <a:p>
            <a:r>
              <a:rPr lang="en-US" dirty="0" smtClean="0"/>
              <a:t>Difficulties with definition, measurement, aggregation, attribution, finding indicators.  </a:t>
            </a:r>
          </a:p>
          <a:p>
            <a:r>
              <a:rPr lang="en-US" dirty="0" smtClean="0"/>
              <a:t>Resistance </a:t>
            </a:r>
            <a:r>
              <a:rPr lang="en-US" dirty="0" smtClean="0"/>
              <a:t>from staff </a:t>
            </a:r>
          </a:p>
          <a:p>
            <a:r>
              <a:rPr lang="en-US" dirty="0" smtClean="0"/>
              <a:t>Purpose and end user?</a:t>
            </a:r>
          </a:p>
          <a:p>
            <a:r>
              <a:rPr lang="en-US" dirty="0" smtClean="0"/>
              <a:t>Results </a:t>
            </a:r>
            <a:r>
              <a:rPr lang="en-US" dirty="0"/>
              <a:t>information not used </a:t>
            </a:r>
          </a:p>
          <a:p>
            <a:r>
              <a:rPr lang="en-US" dirty="0"/>
              <a:t>Low </a:t>
            </a:r>
            <a:r>
              <a:rPr lang="en-US" dirty="0" smtClean="0"/>
              <a:t>use of </a:t>
            </a:r>
            <a:r>
              <a:rPr lang="en-US" dirty="0"/>
              <a:t>the </a:t>
            </a:r>
            <a:r>
              <a:rPr lang="en-US" dirty="0" smtClean="0"/>
              <a:t>technology</a:t>
            </a:r>
            <a:endParaRPr lang="en-US" dirty="0" smtClean="0"/>
          </a:p>
          <a:p>
            <a:r>
              <a:rPr lang="en-US" dirty="0"/>
              <a:t>Costs?  </a:t>
            </a:r>
          </a:p>
          <a:p>
            <a:endParaRPr lang="en-US" dirty="0" smtClean="0"/>
          </a:p>
          <a:p>
            <a:endParaRPr lang="en-US" dirty="0"/>
          </a:p>
        </p:txBody>
      </p:sp>
    </p:spTree>
    <p:extLst>
      <p:ext uri="{BB962C8B-B14F-4D97-AF65-F5344CB8AC3E}">
        <p14:creationId xmlns:p14="http://schemas.microsoft.com/office/powerpoint/2010/main" val="399927522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difficulties </a:t>
            </a:r>
            <a:endParaRPr lang="en-US" dirty="0"/>
          </a:p>
        </p:txBody>
      </p:sp>
      <p:sp>
        <p:nvSpPr>
          <p:cNvPr id="3" name="Content Placeholder 2"/>
          <p:cNvSpPr>
            <a:spLocks noGrp="1"/>
          </p:cNvSpPr>
          <p:nvPr>
            <p:ph sz="half" idx="1"/>
          </p:nvPr>
        </p:nvSpPr>
        <p:spPr>
          <a:ln>
            <a:noFill/>
          </a:ln>
        </p:spPr>
        <p:txBody>
          <a:bodyPr>
            <a:normAutofit/>
          </a:bodyPr>
          <a:lstStyle/>
          <a:p>
            <a:pPr marL="0" indent="0">
              <a:buNone/>
            </a:pPr>
            <a:endParaRPr lang="en-US" i="1" dirty="0" smtClean="0">
              <a:solidFill>
                <a:srgbClr val="FF0000"/>
              </a:solidFill>
            </a:endParaRPr>
          </a:p>
          <a:p>
            <a:pPr marL="0" indent="0">
              <a:buNone/>
            </a:pPr>
            <a:r>
              <a:rPr lang="en-GB" i="1" dirty="0" smtClean="0">
                <a:solidFill>
                  <a:srgbClr val="FF0000"/>
                </a:solidFill>
              </a:rPr>
              <a:t>“There were always difficulties to prove </a:t>
            </a:r>
            <a:r>
              <a:rPr lang="en-GB" i="1" u="sng" dirty="0" smtClean="0">
                <a:solidFill>
                  <a:srgbClr val="FF0000"/>
                </a:solidFill>
              </a:rPr>
              <a:t>the relation between Swedish funding and its impacts</a:t>
            </a:r>
            <a:r>
              <a:rPr lang="en-GB" i="1" dirty="0" smtClean="0">
                <a:solidFill>
                  <a:srgbClr val="FF0000"/>
                </a:solidFill>
              </a:rPr>
              <a:t>.</a:t>
            </a:r>
            <a:r>
              <a:rPr lang="en-GB" dirty="0" smtClean="0">
                <a:solidFill>
                  <a:srgbClr val="FF0000"/>
                </a:solidFill>
              </a:rPr>
              <a:t>”</a:t>
            </a:r>
          </a:p>
          <a:p>
            <a:endParaRPr lang="en-US" dirty="0" smtClean="0"/>
          </a:p>
          <a:p>
            <a:pPr marL="685800" lvl="2" indent="0">
              <a:buNone/>
            </a:pPr>
            <a:endParaRPr lang="en-US" dirty="0" smtClean="0">
              <a:solidFill>
                <a:srgbClr val="FF0000"/>
              </a:solidFill>
            </a:endParaRPr>
          </a:p>
          <a:p>
            <a:pPr marL="685800" lvl="2" indent="0">
              <a:buNone/>
            </a:pPr>
            <a:r>
              <a:rPr lang="en-US" dirty="0" smtClean="0">
                <a:solidFill>
                  <a:srgbClr val="FF0000"/>
                </a:solidFill>
              </a:rPr>
              <a:t>-</a:t>
            </a:r>
            <a:r>
              <a:rPr lang="en-US" dirty="0" err="1" smtClean="0">
                <a:solidFill>
                  <a:srgbClr val="FF0000"/>
                </a:solidFill>
              </a:rPr>
              <a:t>Sida</a:t>
            </a:r>
            <a:r>
              <a:rPr lang="en-US" dirty="0" smtClean="0">
                <a:solidFill>
                  <a:srgbClr val="FF0000"/>
                </a:solidFill>
              </a:rPr>
              <a:t> staff 1970 </a:t>
            </a:r>
            <a:endParaRPr lang="en-US" dirty="0">
              <a:solidFill>
                <a:srgbClr val="FF0000"/>
              </a:solidFill>
            </a:endParaRPr>
          </a:p>
        </p:txBody>
      </p:sp>
      <p:sp>
        <p:nvSpPr>
          <p:cNvPr id="4" name="Content Placeholder 3"/>
          <p:cNvSpPr>
            <a:spLocks noGrp="1"/>
          </p:cNvSpPr>
          <p:nvPr>
            <p:ph sz="half" idx="2"/>
          </p:nvPr>
        </p:nvSpPr>
        <p:spPr/>
        <p:txBody>
          <a:bodyPr>
            <a:normAutofit/>
          </a:bodyPr>
          <a:lstStyle/>
          <a:p>
            <a:pPr marL="0" indent="0">
              <a:buNone/>
            </a:pPr>
            <a:r>
              <a:rPr lang="en-GB" i="1" dirty="0" smtClean="0">
                <a:solidFill>
                  <a:srgbClr val="0000FF"/>
                </a:solidFill>
              </a:rPr>
              <a:t>“We </a:t>
            </a:r>
            <a:r>
              <a:rPr lang="en-GB" i="1" dirty="0">
                <a:solidFill>
                  <a:srgbClr val="0000FF"/>
                </a:solidFill>
              </a:rPr>
              <a:t>do not understand </a:t>
            </a:r>
            <a:r>
              <a:rPr lang="en-GB" i="1" u="sng" dirty="0">
                <a:solidFill>
                  <a:srgbClr val="0000FF"/>
                </a:solidFill>
              </a:rPr>
              <a:t>what is meant by ‘results</a:t>
            </a:r>
            <a:r>
              <a:rPr lang="en-GB" i="1" dirty="0">
                <a:solidFill>
                  <a:srgbClr val="0000FF"/>
                </a:solidFill>
              </a:rPr>
              <a:t>’ and the </a:t>
            </a:r>
            <a:r>
              <a:rPr lang="en-GB" i="1" u="sng" dirty="0">
                <a:solidFill>
                  <a:srgbClr val="0000FF"/>
                </a:solidFill>
              </a:rPr>
              <a:t>indicators</a:t>
            </a:r>
            <a:r>
              <a:rPr lang="en-GB" i="1" dirty="0">
                <a:solidFill>
                  <a:srgbClr val="0000FF"/>
                </a:solidFill>
              </a:rPr>
              <a:t> that you want in order to </a:t>
            </a:r>
            <a:r>
              <a:rPr lang="en-GB" i="1" u="sng" dirty="0">
                <a:solidFill>
                  <a:srgbClr val="0000FF"/>
                </a:solidFill>
              </a:rPr>
              <a:t>measure</a:t>
            </a:r>
            <a:r>
              <a:rPr lang="en-GB" i="1" dirty="0">
                <a:solidFill>
                  <a:srgbClr val="0000FF"/>
                </a:solidFill>
              </a:rPr>
              <a:t> </a:t>
            </a:r>
            <a:r>
              <a:rPr lang="en-GB" i="1" dirty="0" smtClean="0">
                <a:solidFill>
                  <a:srgbClr val="0000FF"/>
                </a:solidFill>
              </a:rPr>
              <a:t>results”. </a:t>
            </a:r>
          </a:p>
          <a:p>
            <a:pPr marL="0" indent="0">
              <a:buNone/>
            </a:pPr>
            <a:endParaRPr lang="en-GB" i="1" dirty="0" smtClean="0">
              <a:solidFill>
                <a:srgbClr val="0000FF"/>
              </a:solidFill>
            </a:endParaRPr>
          </a:p>
          <a:p>
            <a:pPr marL="0" indent="0">
              <a:buNone/>
            </a:pPr>
            <a:r>
              <a:rPr lang="en-GB" dirty="0" smtClean="0">
                <a:solidFill>
                  <a:srgbClr val="3366FF"/>
                </a:solidFill>
              </a:rPr>
              <a:t>.</a:t>
            </a:r>
            <a:r>
              <a:rPr lang="en-GB" i="1" dirty="0" smtClean="0">
                <a:solidFill>
                  <a:srgbClr val="3366FF"/>
                </a:solidFill>
              </a:rPr>
              <a:t>.”the </a:t>
            </a:r>
            <a:r>
              <a:rPr lang="en-GB" i="1" dirty="0">
                <a:solidFill>
                  <a:srgbClr val="3366FF"/>
                </a:solidFill>
              </a:rPr>
              <a:t>requirements are becoming so extensive that </a:t>
            </a:r>
            <a:r>
              <a:rPr lang="en-GB" i="1" u="sng" dirty="0">
                <a:solidFill>
                  <a:srgbClr val="3366FF"/>
                </a:solidFill>
              </a:rPr>
              <a:t>time</a:t>
            </a:r>
            <a:r>
              <a:rPr lang="en-GB" i="1" dirty="0">
                <a:solidFill>
                  <a:srgbClr val="3366FF"/>
                </a:solidFill>
              </a:rPr>
              <a:t> is poorly allowed for doing wise </a:t>
            </a:r>
            <a:r>
              <a:rPr lang="en-GB" i="1" dirty="0" smtClean="0">
                <a:solidFill>
                  <a:srgbClr val="3366FF"/>
                </a:solidFill>
              </a:rPr>
              <a:t>assessments”.</a:t>
            </a:r>
            <a:endParaRPr lang="en-US" i="1" dirty="0">
              <a:solidFill>
                <a:srgbClr val="3366FF"/>
              </a:solidFill>
            </a:endParaRPr>
          </a:p>
          <a:p>
            <a:pPr marL="0" indent="0">
              <a:buNone/>
            </a:pPr>
            <a:endParaRPr lang="en-GB" sz="1800" dirty="0" smtClean="0">
              <a:solidFill>
                <a:srgbClr val="0000FF"/>
              </a:solidFill>
            </a:endParaRPr>
          </a:p>
          <a:p>
            <a:pPr marL="0" indent="0">
              <a:buNone/>
            </a:pPr>
            <a:r>
              <a:rPr lang="en-GB" sz="1800" dirty="0" smtClean="0">
                <a:solidFill>
                  <a:srgbClr val="0000FF"/>
                </a:solidFill>
              </a:rPr>
              <a:t>-</a:t>
            </a:r>
            <a:r>
              <a:rPr lang="en-GB" sz="1800" dirty="0" err="1" smtClean="0">
                <a:solidFill>
                  <a:srgbClr val="0000FF"/>
                </a:solidFill>
              </a:rPr>
              <a:t>Sida</a:t>
            </a:r>
            <a:r>
              <a:rPr lang="en-GB" sz="1800" dirty="0" smtClean="0">
                <a:solidFill>
                  <a:srgbClr val="0000FF"/>
                </a:solidFill>
              </a:rPr>
              <a:t> staff </a:t>
            </a:r>
            <a:r>
              <a:rPr lang="en-GB" sz="1800" dirty="0">
                <a:solidFill>
                  <a:srgbClr val="0000FF"/>
                </a:solidFill>
              </a:rPr>
              <a:t>2012</a:t>
            </a:r>
          </a:p>
          <a:p>
            <a:pPr marL="0" indent="0">
              <a:buNone/>
            </a:pPr>
            <a:endParaRPr lang="en-US" i="1" dirty="0">
              <a:solidFill>
                <a:srgbClr val="0000FF"/>
              </a:solidFill>
            </a:endParaRPr>
          </a:p>
        </p:txBody>
      </p:sp>
    </p:spTree>
    <p:extLst>
      <p:ext uri="{BB962C8B-B14F-4D97-AF65-F5344CB8AC3E}">
        <p14:creationId xmlns:p14="http://schemas.microsoft.com/office/powerpoint/2010/main" val="161093031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latest reform: 2006-2013</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GB" i="1" dirty="0" smtClean="0"/>
              <a:t>“I </a:t>
            </a:r>
            <a:r>
              <a:rPr lang="en-GB" i="1" dirty="0"/>
              <a:t>will not give up. We must work more results oriented in aid. We must be able to tell the Parliament and the voters of all positive things that are done in a comprehensive way. We must also have a totally different documentation and systematisation in how we think of results in aid</a:t>
            </a:r>
            <a:r>
              <a:rPr lang="en-GB" i="1" dirty="0" smtClean="0"/>
              <a:t>.</a:t>
            </a:r>
            <a:r>
              <a:rPr lang="en-GB" dirty="0" smtClean="0"/>
              <a:t>”</a:t>
            </a:r>
          </a:p>
          <a:p>
            <a:pPr marL="0" indent="0" algn="ctr">
              <a:buNone/>
            </a:pPr>
            <a:r>
              <a:rPr lang="en-GB" dirty="0" smtClean="0"/>
              <a:t>-Minister of Development Aid </a:t>
            </a:r>
            <a:r>
              <a:rPr lang="en-GB" dirty="0" smtClean="0"/>
              <a:t>2011</a:t>
            </a:r>
            <a:endParaRPr lang="en-GB" i="1" dirty="0" smtClean="0">
              <a:solidFill>
                <a:srgbClr val="0000FF"/>
              </a:solidFill>
            </a:endParaRPr>
          </a:p>
          <a:p>
            <a:pPr marL="0" indent="0" algn="ctr">
              <a:buNone/>
            </a:pPr>
            <a:r>
              <a:rPr lang="en-GB" i="1" dirty="0" smtClean="0">
                <a:solidFill>
                  <a:srgbClr val="0000FF"/>
                </a:solidFill>
              </a:rPr>
              <a:t>“I </a:t>
            </a:r>
            <a:r>
              <a:rPr lang="en-GB" i="1" dirty="0">
                <a:solidFill>
                  <a:srgbClr val="0000FF"/>
                </a:solidFill>
              </a:rPr>
              <a:t>am absolutely convinced that both the new </a:t>
            </a:r>
            <a:r>
              <a:rPr lang="en-GB" i="1" dirty="0" smtClean="0">
                <a:solidFill>
                  <a:srgbClr val="0000FF"/>
                </a:solidFill>
              </a:rPr>
              <a:t>grant </a:t>
            </a:r>
            <a:r>
              <a:rPr lang="en-GB" i="1" dirty="0">
                <a:solidFill>
                  <a:srgbClr val="0000FF"/>
                </a:solidFill>
              </a:rPr>
              <a:t>management procedure and the standardized indicators and monitoring of results will give </a:t>
            </a:r>
            <a:r>
              <a:rPr lang="en-GB" i="1" u="sng" dirty="0">
                <a:solidFill>
                  <a:srgbClr val="0000FF"/>
                </a:solidFill>
              </a:rPr>
              <a:t>stability</a:t>
            </a:r>
            <a:r>
              <a:rPr lang="en-GB" i="1" dirty="0">
                <a:solidFill>
                  <a:srgbClr val="0000FF"/>
                </a:solidFill>
              </a:rPr>
              <a:t> in the working processes. The working atmosphere for the individual programme officer will become much </a:t>
            </a:r>
            <a:r>
              <a:rPr lang="en-GB" i="1" u="sng" dirty="0" smtClean="0">
                <a:solidFill>
                  <a:srgbClr val="0000FF"/>
                </a:solidFill>
              </a:rPr>
              <a:t>cleare</a:t>
            </a:r>
            <a:r>
              <a:rPr lang="en-GB" i="1" dirty="0" smtClean="0">
                <a:solidFill>
                  <a:srgbClr val="0000FF"/>
                </a:solidFill>
              </a:rPr>
              <a:t>r” </a:t>
            </a:r>
          </a:p>
          <a:p>
            <a:pPr marL="0" indent="0" algn="ctr">
              <a:buNone/>
            </a:pPr>
            <a:r>
              <a:rPr lang="en-US" i="1" dirty="0" smtClean="0">
                <a:solidFill>
                  <a:srgbClr val="0000FF"/>
                </a:solidFill>
              </a:rPr>
              <a:t>–</a:t>
            </a:r>
            <a:r>
              <a:rPr lang="en-GB" i="1" dirty="0" err="1" smtClean="0">
                <a:solidFill>
                  <a:srgbClr val="0000FF"/>
                </a:solidFill>
              </a:rPr>
              <a:t>Sida</a:t>
            </a:r>
            <a:r>
              <a:rPr lang="en-GB" i="1" dirty="0" smtClean="0">
                <a:solidFill>
                  <a:srgbClr val="0000FF"/>
                </a:solidFill>
              </a:rPr>
              <a:t> </a:t>
            </a:r>
            <a:r>
              <a:rPr lang="en-GB" i="1" dirty="0" smtClean="0">
                <a:solidFill>
                  <a:srgbClr val="0000FF"/>
                </a:solidFill>
              </a:rPr>
              <a:t>Director 2012</a:t>
            </a:r>
            <a:endParaRPr lang="en-US" i="1" dirty="0">
              <a:solidFill>
                <a:srgbClr val="0000FF"/>
              </a:solidFill>
            </a:endParaRPr>
          </a:p>
        </p:txBody>
      </p:sp>
    </p:spTree>
    <p:extLst>
      <p:ext uri="{BB962C8B-B14F-4D97-AF65-F5344CB8AC3E}">
        <p14:creationId xmlns:p14="http://schemas.microsoft.com/office/powerpoint/2010/main" val="396776279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69856" y="882122"/>
            <a:ext cx="7967662" cy="409343"/>
          </a:xfrm>
        </p:spPr>
        <p:txBody>
          <a:bodyPr>
            <a:noAutofit/>
          </a:bodyPr>
          <a:lstStyle/>
          <a:p>
            <a:r>
              <a:rPr lang="sv-SE" sz="3200" dirty="0" smtClean="0"/>
              <a:t>Sidas </a:t>
            </a:r>
            <a:r>
              <a:rPr lang="sv-SE" sz="3200" dirty="0" err="1" smtClean="0"/>
              <a:t>response</a:t>
            </a:r>
            <a:r>
              <a:rPr lang="sv-SE" sz="3200" dirty="0" smtClean="0"/>
              <a:t> 2012 </a:t>
            </a:r>
            <a:br>
              <a:rPr lang="sv-SE" sz="3200" dirty="0" smtClean="0"/>
            </a:br>
            <a:r>
              <a:rPr lang="sv-SE" sz="2400" i="1" dirty="0" err="1" smtClean="0"/>
              <a:t>How</a:t>
            </a:r>
            <a:r>
              <a:rPr lang="sv-SE" sz="2400" i="1" dirty="0" smtClean="0"/>
              <a:t> </a:t>
            </a:r>
            <a:r>
              <a:rPr lang="sv-SE" sz="2400" i="1" dirty="0" err="1" smtClean="0"/>
              <a:t>to</a:t>
            </a:r>
            <a:r>
              <a:rPr lang="sv-SE" sz="2400" i="1" dirty="0" smtClean="0"/>
              <a:t> drive </a:t>
            </a:r>
            <a:r>
              <a:rPr lang="sv-SE" sz="2400" i="1" dirty="0" err="1" smtClean="0"/>
              <a:t>culture</a:t>
            </a:r>
            <a:r>
              <a:rPr lang="sv-SE" sz="2400" i="1" dirty="0" smtClean="0"/>
              <a:t> </a:t>
            </a:r>
            <a:r>
              <a:rPr lang="sv-SE" sz="2400" i="1" dirty="0" err="1" smtClean="0"/>
              <a:t>change</a:t>
            </a:r>
            <a:r>
              <a:rPr lang="sv-SE" sz="2400" i="1" dirty="0" smtClean="0"/>
              <a:t> </a:t>
            </a:r>
            <a:r>
              <a:rPr lang="sv-SE" sz="2400" i="1" dirty="0" err="1" smtClean="0"/>
              <a:t>within</a:t>
            </a:r>
            <a:r>
              <a:rPr lang="sv-SE" sz="2400" i="1" dirty="0" smtClean="0"/>
              <a:t> Sida?</a:t>
            </a:r>
            <a:endParaRPr lang="sv-SE" sz="2400" i="1" dirty="0"/>
          </a:p>
        </p:txBody>
      </p:sp>
      <p:sp>
        <p:nvSpPr>
          <p:cNvPr id="9" name="Båge 8"/>
          <p:cNvSpPr/>
          <p:nvPr/>
        </p:nvSpPr>
        <p:spPr>
          <a:xfrm rot="8747702">
            <a:off x="920731" y="-1673549"/>
            <a:ext cx="7337027" cy="7077541"/>
          </a:xfrm>
          <a:prstGeom prst="arc">
            <a:avLst>
              <a:gd name="adj1" fmla="val 12750977"/>
              <a:gd name="adj2" fmla="val 2128203"/>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sv-SE" sz="1800">
              <a:solidFill>
                <a:prstClr val="black"/>
              </a:solidFill>
            </a:endParaRPr>
          </a:p>
        </p:txBody>
      </p:sp>
      <p:sp>
        <p:nvSpPr>
          <p:cNvPr id="10" name="textruta 9"/>
          <p:cNvSpPr txBox="1"/>
          <p:nvPr/>
        </p:nvSpPr>
        <p:spPr>
          <a:xfrm>
            <a:off x="1066801" y="1905000"/>
            <a:ext cx="779330" cy="369332"/>
          </a:xfrm>
          <a:prstGeom prst="rect">
            <a:avLst/>
          </a:prstGeom>
          <a:noFill/>
          <a:ln>
            <a:noFill/>
          </a:ln>
        </p:spPr>
        <p:txBody>
          <a:bodyPr wrap="none" rtlCol="0">
            <a:spAutoFit/>
          </a:bodyPr>
          <a:lstStyle/>
          <a:p>
            <a:pPr defTabSz="457200"/>
            <a:r>
              <a:rPr lang="sv-SE" sz="1800" dirty="0" err="1" smtClean="0">
                <a:solidFill>
                  <a:srgbClr val="FF0000"/>
                </a:solidFill>
              </a:rPr>
              <a:t>Denial</a:t>
            </a:r>
            <a:endParaRPr lang="sv-SE" sz="1800" dirty="0">
              <a:solidFill>
                <a:srgbClr val="FF0000"/>
              </a:solidFill>
            </a:endParaRPr>
          </a:p>
        </p:txBody>
      </p:sp>
      <p:sp>
        <p:nvSpPr>
          <p:cNvPr id="11" name="textruta 10"/>
          <p:cNvSpPr txBox="1"/>
          <p:nvPr/>
        </p:nvSpPr>
        <p:spPr>
          <a:xfrm>
            <a:off x="1247246" y="2754868"/>
            <a:ext cx="743488" cy="369332"/>
          </a:xfrm>
          <a:prstGeom prst="rect">
            <a:avLst/>
          </a:prstGeom>
          <a:noFill/>
        </p:spPr>
        <p:txBody>
          <a:bodyPr wrap="none" rtlCol="0">
            <a:spAutoFit/>
          </a:bodyPr>
          <a:lstStyle/>
          <a:p>
            <a:pPr defTabSz="457200"/>
            <a:r>
              <a:rPr lang="sv-SE" sz="1800" dirty="0" smtClean="0">
                <a:solidFill>
                  <a:srgbClr val="FF0000"/>
                </a:solidFill>
              </a:rPr>
              <a:t>Anger</a:t>
            </a:r>
          </a:p>
        </p:txBody>
      </p:sp>
      <p:sp>
        <p:nvSpPr>
          <p:cNvPr id="12" name="textruta 11"/>
          <p:cNvSpPr txBox="1"/>
          <p:nvPr/>
        </p:nvSpPr>
        <p:spPr>
          <a:xfrm>
            <a:off x="1552046" y="3669268"/>
            <a:ext cx="889987" cy="369332"/>
          </a:xfrm>
          <a:prstGeom prst="rect">
            <a:avLst/>
          </a:prstGeom>
          <a:noFill/>
        </p:spPr>
        <p:txBody>
          <a:bodyPr wrap="none" rtlCol="0">
            <a:spAutoFit/>
          </a:bodyPr>
          <a:lstStyle/>
          <a:p>
            <a:pPr defTabSz="457200"/>
            <a:r>
              <a:rPr lang="sv-SE" sz="1800" dirty="0" err="1" smtClean="0">
                <a:solidFill>
                  <a:srgbClr val="FF0000"/>
                </a:solidFill>
              </a:rPr>
              <a:t>Anxiety</a:t>
            </a:r>
            <a:endParaRPr lang="sv-SE" sz="1800" dirty="0">
              <a:solidFill>
                <a:srgbClr val="FF0000"/>
              </a:solidFill>
            </a:endParaRPr>
          </a:p>
        </p:txBody>
      </p:sp>
      <p:sp>
        <p:nvSpPr>
          <p:cNvPr id="13" name="textruta 12"/>
          <p:cNvSpPr txBox="1"/>
          <p:nvPr/>
        </p:nvSpPr>
        <p:spPr>
          <a:xfrm>
            <a:off x="2314046" y="4365104"/>
            <a:ext cx="853156" cy="369332"/>
          </a:xfrm>
          <a:prstGeom prst="rect">
            <a:avLst/>
          </a:prstGeom>
          <a:noFill/>
        </p:spPr>
        <p:txBody>
          <a:bodyPr wrap="none" rtlCol="0">
            <a:spAutoFit/>
          </a:bodyPr>
          <a:lstStyle/>
          <a:p>
            <a:pPr defTabSz="457200"/>
            <a:r>
              <a:rPr lang="sv-SE" sz="1800" dirty="0" err="1" smtClean="0">
                <a:solidFill>
                  <a:srgbClr val="FF0000"/>
                </a:solidFill>
              </a:rPr>
              <a:t>Apathy</a:t>
            </a:r>
            <a:endParaRPr lang="sv-SE" sz="1800" dirty="0">
              <a:solidFill>
                <a:srgbClr val="FF0000"/>
              </a:solidFill>
            </a:endParaRPr>
          </a:p>
        </p:txBody>
      </p:sp>
      <p:sp>
        <p:nvSpPr>
          <p:cNvPr id="14" name="textruta 13"/>
          <p:cNvSpPr txBox="1"/>
          <p:nvPr/>
        </p:nvSpPr>
        <p:spPr>
          <a:xfrm>
            <a:off x="4026531" y="4941168"/>
            <a:ext cx="928459" cy="369332"/>
          </a:xfrm>
          <a:prstGeom prst="rect">
            <a:avLst/>
          </a:prstGeom>
          <a:noFill/>
        </p:spPr>
        <p:txBody>
          <a:bodyPr wrap="none" rtlCol="0">
            <a:spAutoFit/>
          </a:bodyPr>
          <a:lstStyle/>
          <a:p>
            <a:pPr defTabSz="457200"/>
            <a:r>
              <a:rPr lang="sv-SE" sz="1800" dirty="0" smtClean="0">
                <a:solidFill>
                  <a:srgbClr val="FF0000"/>
                </a:solidFill>
              </a:rPr>
              <a:t>Distress</a:t>
            </a:r>
            <a:endParaRPr lang="sv-SE" sz="1800" dirty="0">
              <a:solidFill>
                <a:srgbClr val="FF0000"/>
              </a:solidFill>
            </a:endParaRPr>
          </a:p>
        </p:txBody>
      </p:sp>
      <p:sp>
        <p:nvSpPr>
          <p:cNvPr id="15" name="textruta 14"/>
          <p:cNvSpPr txBox="1"/>
          <p:nvPr/>
        </p:nvSpPr>
        <p:spPr>
          <a:xfrm>
            <a:off x="5514446" y="4365104"/>
            <a:ext cx="1271201" cy="369332"/>
          </a:xfrm>
          <a:prstGeom prst="rect">
            <a:avLst/>
          </a:prstGeom>
          <a:noFill/>
        </p:spPr>
        <p:txBody>
          <a:bodyPr wrap="none" rtlCol="0">
            <a:spAutoFit/>
          </a:bodyPr>
          <a:lstStyle/>
          <a:p>
            <a:pPr defTabSz="457200"/>
            <a:r>
              <a:rPr lang="sv-SE" sz="1800" dirty="0" err="1" smtClean="0">
                <a:solidFill>
                  <a:srgbClr val="FFBA20"/>
                </a:solidFill>
              </a:rPr>
              <a:t>Acceptance</a:t>
            </a:r>
            <a:endParaRPr lang="sv-SE" sz="1800" dirty="0">
              <a:solidFill>
                <a:srgbClr val="FFBA20"/>
              </a:solidFill>
            </a:endParaRPr>
          </a:p>
        </p:txBody>
      </p:sp>
      <p:sp>
        <p:nvSpPr>
          <p:cNvPr id="16" name="textruta 15"/>
          <p:cNvSpPr txBox="1"/>
          <p:nvPr/>
        </p:nvSpPr>
        <p:spPr>
          <a:xfrm>
            <a:off x="6124045" y="3657600"/>
            <a:ext cx="1289686" cy="369332"/>
          </a:xfrm>
          <a:prstGeom prst="rect">
            <a:avLst/>
          </a:prstGeom>
          <a:noFill/>
        </p:spPr>
        <p:txBody>
          <a:bodyPr wrap="none" rtlCol="0">
            <a:spAutoFit/>
          </a:bodyPr>
          <a:lstStyle/>
          <a:p>
            <a:pPr defTabSz="457200"/>
            <a:r>
              <a:rPr lang="sv-SE" sz="1800" dirty="0" err="1" smtClean="0">
                <a:solidFill>
                  <a:srgbClr val="FFBA20"/>
                </a:solidFill>
              </a:rPr>
              <a:t>Negotiation</a:t>
            </a:r>
            <a:endParaRPr lang="sv-SE" sz="1800" dirty="0">
              <a:solidFill>
                <a:srgbClr val="FFBA20"/>
              </a:solidFill>
            </a:endParaRPr>
          </a:p>
        </p:txBody>
      </p:sp>
      <p:sp>
        <p:nvSpPr>
          <p:cNvPr id="17" name="textruta 16"/>
          <p:cNvSpPr txBox="1"/>
          <p:nvPr/>
        </p:nvSpPr>
        <p:spPr>
          <a:xfrm>
            <a:off x="6597588" y="2743200"/>
            <a:ext cx="1305691" cy="369332"/>
          </a:xfrm>
          <a:prstGeom prst="rect">
            <a:avLst/>
          </a:prstGeom>
          <a:noFill/>
        </p:spPr>
        <p:txBody>
          <a:bodyPr wrap="none" rtlCol="0">
            <a:spAutoFit/>
          </a:bodyPr>
          <a:lstStyle/>
          <a:p>
            <a:pPr defTabSz="457200"/>
            <a:r>
              <a:rPr lang="sv-SE" sz="1800" dirty="0" err="1" smtClean="0">
                <a:solidFill>
                  <a:srgbClr val="5C8E00"/>
                </a:solidFill>
              </a:rPr>
              <a:t>Changeover</a:t>
            </a:r>
            <a:endParaRPr lang="sv-SE" sz="1800" dirty="0">
              <a:solidFill>
                <a:srgbClr val="5C8E00"/>
              </a:solidFill>
            </a:endParaRPr>
          </a:p>
        </p:txBody>
      </p:sp>
      <p:sp>
        <p:nvSpPr>
          <p:cNvPr id="18" name="textruta 17"/>
          <p:cNvSpPr txBox="1"/>
          <p:nvPr/>
        </p:nvSpPr>
        <p:spPr>
          <a:xfrm>
            <a:off x="6825850" y="1905000"/>
            <a:ext cx="1266355" cy="369332"/>
          </a:xfrm>
          <a:prstGeom prst="rect">
            <a:avLst/>
          </a:prstGeom>
          <a:noFill/>
        </p:spPr>
        <p:txBody>
          <a:bodyPr wrap="none" rtlCol="0">
            <a:spAutoFit/>
          </a:bodyPr>
          <a:lstStyle/>
          <a:p>
            <a:pPr defTabSz="457200"/>
            <a:r>
              <a:rPr lang="sv-SE" sz="1800" dirty="0" err="1" smtClean="0">
                <a:solidFill>
                  <a:srgbClr val="5C8E00"/>
                </a:solidFill>
              </a:rPr>
              <a:t>Attendance</a:t>
            </a:r>
            <a:endParaRPr lang="sv-SE" sz="1800" dirty="0">
              <a:solidFill>
                <a:srgbClr val="5C8E00"/>
              </a:solidFill>
            </a:endParaRPr>
          </a:p>
        </p:txBody>
      </p:sp>
      <p:sp>
        <p:nvSpPr>
          <p:cNvPr id="19" name="textruta 18"/>
          <p:cNvSpPr txBox="1"/>
          <p:nvPr/>
        </p:nvSpPr>
        <p:spPr>
          <a:xfrm>
            <a:off x="2" y="1905001"/>
            <a:ext cx="1097251" cy="461665"/>
          </a:xfrm>
          <a:prstGeom prst="rect">
            <a:avLst/>
          </a:prstGeom>
          <a:noFill/>
        </p:spPr>
        <p:txBody>
          <a:bodyPr wrap="none" rtlCol="0">
            <a:spAutoFit/>
          </a:bodyPr>
          <a:lstStyle/>
          <a:p>
            <a:pPr defTabSz="457200"/>
            <a:r>
              <a:rPr lang="sv-SE" sz="1200" dirty="0" smtClean="0">
                <a:solidFill>
                  <a:prstClr val="black"/>
                </a:solidFill>
              </a:rPr>
              <a:t>- </a:t>
            </a:r>
            <a:r>
              <a:rPr lang="sv-SE" sz="1200" dirty="0" err="1" smtClean="0">
                <a:solidFill>
                  <a:prstClr val="black"/>
                </a:solidFill>
              </a:rPr>
              <a:t>Well</a:t>
            </a:r>
            <a:r>
              <a:rPr lang="sv-SE" sz="1200" dirty="0" smtClean="0">
                <a:solidFill>
                  <a:prstClr val="black"/>
                </a:solidFill>
              </a:rPr>
              <a:t>, it  </a:t>
            </a:r>
            <a:br>
              <a:rPr lang="sv-SE" sz="1200" dirty="0" smtClean="0">
                <a:solidFill>
                  <a:prstClr val="black"/>
                </a:solidFill>
              </a:rPr>
            </a:br>
            <a:r>
              <a:rPr lang="sv-SE" sz="1200" dirty="0" err="1" smtClean="0">
                <a:solidFill>
                  <a:prstClr val="black"/>
                </a:solidFill>
              </a:rPr>
              <a:t>will</a:t>
            </a:r>
            <a:r>
              <a:rPr lang="sv-SE" sz="1200" dirty="0" smtClean="0">
                <a:solidFill>
                  <a:prstClr val="black"/>
                </a:solidFill>
              </a:rPr>
              <a:t> </a:t>
            </a:r>
            <a:r>
              <a:rPr lang="sv-SE" sz="1200" dirty="0" err="1">
                <a:solidFill>
                  <a:prstClr val="black"/>
                </a:solidFill>
              </a:rPr>
              <a:t>b</a:t>
            </a:r>
            <a:r>
              <a:rPr lang="sv-SE" sz="1200" dirty="0" err="1" smtClean="0">
                <a:solidFill>
                  <a:prstClr val="black"/>
                </a:solidFill>
              </a:rPr>
              <a:t>low</a:t>
            </a:r>
            <a:r>
              <a:rPr lang="sv-SE" sz="1200" dirty="0" smtClean="0">
                <a:solidFill>
                  <a:prstClr val="black"/>
                </a:solidFill>
              </a:rPr>
              <a:t> over.</a:t>
            </a:r>
            <a:endParaRPr lang="sv-SE" sz="1200" dirty="0">
              <a:solidFill>
                <a:prstClr val="black"/>
              </a:solidFill>
            </a:endParaRPr>
          </a:p>
        </p:txBody>
      </p:sp>
      <p:sp>
        <p:nvSpPr>
          <p:cNvPr id="20" name="textruta 19"/>
          <p:cNvSpPr txBox="1"/>
          <p:nvPr/>
        </p:nvSpPr>
        <p:spPr>
          <a:xfrm>
            <a:off x="0" y="2667001"/>
            <a:ext cx="1246523" cy="830997"/>
          </a:xfrm>
          <a:prstGeom prst="rect">
            <a:avLst/>
          </a:prstGeom>
          <a:noFill/>
        </p:spPr>
        <p:txBody>
          <a:bodyPr wrap="square" rtlCol="0">
            <a:spAutoFit/>
          </a:bodyPr>
          <a:lstStyle/>
          <a:p>
            <a:pPr defTabSz="457200"/>
            <a:r>
              <a:rPr lang="sv-SE" sz="1200" dirty="0" smtClean="0">
                <a:solidFill>
                  <a:prstClr val="black"/>
                </a:solidFill>
              </a:rPr>
              <a:t>-</a:t>
            </a:r>
            <a:r>
              <a:rPr lang="sv-SE" sz="1200" dirty="0" err="1" smtClean="0">
                <a:solidFill>
                  <a:prstClr val="black"/>
                </a:solidFill>
              </a:rPr>
              <a:t>But</a:t>
            </a:r>
            <a:r>
              <a:rPr lang="sv-SE" sz="1200" dirty="0" smtClean="0">
                <a:solidFill>
                  <a:prstClr val="black"/>
                </a:solidFill>
              </a:rPr>
              <a:t>, </a:t>
            </a:r>
            <a:r>
              <a:rPr lang="sv-SE" sz="1200" dirty="0" err="1" smtClean="0">
                <a:solidFill>
                  <a:prstClr val="black"/>
                </a:solidFill>
              </a:rPr>
              <a:t>we</a:t>
            </a:r>
            <a:r>
              <a:rPr lang="sv-SE" sz="1200" dirty="0" smtClean="0">
                <a:solidFill>
                  <a:prstClr val="black"/>
                </a:solidFill>
              </a:rPr>
              <a:t> </a:t>
            </a:r>
            <a:r>
              <a:rPr lang="sv-SE" sz="1200" dirty="0" err="1" smtClean="0">
                <a:solidFill>
                  <a:prstClr val="black"/>
                </a:solidFill>
              </a:rPr>
              <a:t>are</a:t>
            </a:r>
            <a:r>
              <a:rPr lang="sv-SE" sz="1200" dirty="0" smtClean="0">
                <a:solidFill>
                  <a:prstClr val="black"/>
                </a:solidFill>
              </a:rPr>
              <a:t> not a business </a:t>
            </a:r>
            <a:r>
              <a:rPr lang="sv-SE" sz="1200" dirty="0" err="1" smtClean="0">
                <a:solidFill>
                  <a:prstClr val="black"/>
                </a:solidFill>
              </a:rPr>
              <a:t>company</a:t>
            </a:r>
            <a:r>
              <a:rPr lang="sv-SE" sz="1200" dirty="0" smtClean="0">
                <a:solidFill>
                  <a:prstClr val="black"/>
                </a:solidFill>
              </a:rPr>
              <a:t>!</a:t>
            </a:r>
            <a:br>
              <a:rPr lang="sv-SE" sz="1200" dirty="0" smtClean="0">
                <a:solidFill>
                  <a:prstClr val="black"/>
                </a:solidFill>
              </a:rPr>
            </a:br>
            <a:endParaRPr lang="sv-SE" sz="1200" dirty="0">
              <a:solidFill>
                <a:prstClr val="black"/>
              </a:solidFill>
            </a:endParaRPr>
          </a:p>
        </p:txBody>
      </p:sp>
      <p:sp>
        <p:nvSpPr>
          <p:cNvPr id="21" name="textruta 20"/>
          <p:cNvSpPr txBox="1"/>
          <p:nvPr/>
        </p:nvSpPr>
        <p:spPr>
          <a:xfrm>
            <a:off x="338880" y="4889920"/>
            <a:ext cx="2054463" cy="646331"/>
          </a:xfrm>
          <a:prstGeom prst="rect">
            <a:avLst/>
          </a:prstGeom>
          <a:noFill/>
        </p:spPr>
        <p:txBody>
          <a:bodyPr wrap="square" rtlCol="0">
            <a:spAutoFit/>
          </a:bodyPr>
          <a:lstStyle/>
          <a:p>
            <a:pPr marL="171450" indent="-171450" defTabSz="457200">
              <a:buFontTx/>
              <a:buChar char="-"/>
            </a:pPr>
            <a:r>
              <a:rPr lang="sv-SE" sz="1200" dirty="0" smtClean="0">
                <a:solidFill>
                  <a:prstClr val="black"/>
                </a:solidFill>
              </a:rPr>
              <a:t>I </a:t>
            </a:r>
            <a:r>
              <a:rPr lang="sv-SE" sz="1200" dirty="0" err="1" smtClean="0">
                <a:solidFill>
                  <a:prstClr val="black"/>
                </a:solidFill>
              </a:rPr>
              <a:t>work</a:t>
            </a:r>
            <a:r>
              <a:rPr lang="sv-SE" sz="1200" dirty="0" smtClean="0">
                <a:solidFill>
                  <a:prstClr val="black"/>
                </a:solidFill>
              </a:rPr>
              <a:t> at Sida </a:t>
            </a:r>
            <a:r>
              <a:rPr lang="sv-SE" sz="1200" dirty="0" err="1" smtClean="0">
                <a:solidFill>
                  <a:prstClr val="black"/>
                </a:solidFill>
              </a:rPr>
              <a:t>to</a:t>
            </a:r>
            <a:r>
              <a:rPr lang="sv-SE" sz="1200" dirty="0" smtClean="0">
                <a:solidFill>
                  <a:prstClr val="black"/>
                </a:solidFill>
              </a:rPr>
              <a:t> </a:t>
            </a:r>
            <a:r>
              <a:rPr lang="sv-SE" sz="1200" dirty="0" err="1" smtClean="0">
                <a:solidFill>
                  <a:prstClr val="black"/>
                </a:solidFill>
              </a:rPr>
              <a:t>help</a:t>
            </a:r>
            <a:r>
              <a:rPr lang="sv-SE" sz="1200" dirty="0" smtClean="0">
                <a:solidFill>
                  <a:prstClr val="black"/>
                </a:solidFill>
              </a:rPr>
              <a:t> </a:t>
            </a:r>
            <a:r>
              <a:rPr lang="sv-SE" sz="1200" dirty="0" err="1" smtClean="0">
                <a:solidFill>
                  <a:prstClr val="black"/>
                </a:solidFill>
              </a:rPr>
              <a:t>poor</a:t>
            </a:r>
            <a:r>
              <a:rPr lang="sv-SE" sz="1200" dirty="0" smtClean="0">
                <a:solidFill>
                  <a:prstClr val="black"/>
                </a:solidFill>
              </a:rPr>
              <a:t> </a:t>
            </a:r>
            <a:r>
              <a:rPr lang="sv-SE" sz="1200" dirty="0" err="1" smtClean="0">
                <a:solidFill>
                  <a:prstClr val="black"/>
                </a:solidFill>
              </a:rPr>
              <a:t>people</a:t>
            </a:r>
            <a:r>
              <a:rPr lang="sv-SE" sz="1200" dirty="0" smtClean="0">
                <a:solidFill>
                  <a:prstClr val="black"/>
                </a:solidFill>
              </a:rPr>
              <a:t>, not </a:t>
            </a:r>
            <a:r>
              <a:rPr lang="sv-SE" sz="1200" dirty="0" err="1" smtClean="0">
                <a:solidFill>
                  <a:prstClr val="black"/>
                </a:solidFill>
              </a:rPr>
              <a:t>to</a:t>
            </a:r>
            <a:r>
              <a:rPr lang="sv-SE" sz="1200" dirty="0" smtClean="0">
                <a:solidFill>
                  <a:prstClr val="black"/>
                </a:solidFill>
              </a:rPr>
              <a:t> </a:t>
            </a:r>
            <a:r>
              <a:rPr lang="sv-SE" sz="1200" dirty="0" err="1" smtClean="0">
                <a:solidFill>
                  <a:prstClr val="black"/>
                </a:solidFill>
              </a:rPr>
              <a:t>insert</a:t>
            </a:r>
            <a:r>
              <a:rPr lang="sv-SE" sz="1200" dirty="0" smtClean="0">
                <a:solidFill>
                  <a:prstClr val="black"/>
                </a:solidFill>
              </a:rPr>
              <a:t> </a:t>
            </a:r>
            <a:r>
              <a:rPr lang="sv-SE" sz="1200" dirty="0" err="1" smtClean="0">
                <a:solidFill>
                  <a:prstClr val="black"/>
                </a:solidFill>
              </a:rPr>
              <a:t>numbers</a:t>
            </a:r>
            <a:r>
              <a:rPr lang="sv-SE" sz="1200" dirty="0" smtClean="0">
                <a:solidFill>
                  <a:prstClr val="black"/>
                </a:solidFill>
              </a:rPr>
              <a:t> in </a:t>
            </a:r>
            <a:r>
              <a:rPr lang="sv-SE" sz="1200" dirty="0" err="1" smtClean="0">
                <a:solidFill>
                  <a:prstClr val="black"/>
                </a:solidFill>
              </a:rPr>
              <a:t>excel</a:t>
            </a:r>
            <a:r>
              <a:rPr lang="sv-SE" sz="1200" dirty="0" smtClean="0">
                <a:solidFill>
                  <a:prstClr val="black"/>
                </a:solidFill>
              </a:rPr>
              <a:t>.. </a:t>
            </a:r>
            <a:endParaRPr lang="sv-SE" sz="1200" dirty="0">
              <a:solidFill>
                <a:prstClr val="black"/>
              </a:solidFill>
            </a:endParaRPr>
          </a:p>
        </p:txBody>
      </p:sp>
      <p:sp>
        <p:nvSpPr>
          <p:cNvPr id="22" name="textruta 21"/>
          <p:cNvSpPr txBox="1"/>
          <p:nvPr/>
        </p:nvSpPr>
        <p:spPr>
          <a:xfrm>
            <a:off x="51877" y="3581401"/>
            <a:ext cx="1454244" cy="461665"/>
          </a:xfrm>
          <a:prstGeom prst="rect">
            <a:avLst/>
          </a:prstGeom>
          <a:noFill/>
        </p:spPr>
        <p:txBody>
          <a:bodyPr wrap="none" rtlCol="0">
            <a:spAutoFit/>
          </a:bodyPr>
          <a:lstStyle/>
          <a:p>
            <a:pPr defTabSz="457200"/>
            <a:r>
              <a:rPr lang="sv-SE" sz="1200" dirty="0" smtClean="0">
                <a:solidFill>
                  <a:prstClr val="black"/>
                </a:solidFill>
              </a:rPr>
              <a:t>-</a:t>
            </a:r>
            <a:r>
              <a:rPr lang="sv-SE" sz="1200" dirty="0" err="1" smtClean="0">
                <a:solidFill>
                  <a:prstClr val="black"/>
                </a:solidFill>
              </a:rPr>
              <a:t>We</a:t>
            </a:r>
            <a:r>
              <a:rPr lang="sv-SE" sz="1200" dirty="0" smtClean="0">
                <a:solidFill>
                  <a:prstClr val="black"/>
                </a:solidFill>
              </a:rPr>
              <a:t> </a:t>
            </a:r>
            <a:r>
              <a:rPr lang="sv-SE" sz="1200" dirty="0" err="1" smtClean="0">
                <a:solidFill>
                  <a:prstClr val="black"/>
                </a:solidFill>
              </a:rPr>
              <a:t>are</a:t>
            </a:r>
            <a:r>
              <a:rPr lang="sv-SE" sz="1200" dirty="0" smtClean="0">
                <a:solidFill>
                  <a:prstClr val="black"/>
                </a:solidFill>
              </a:rPr>
              <a:t> </a:t>
            </a:r>
            <a:r>
              <a:rPr lang="sv-SE" sz="1200" dirty="0" err="1" smtClean="0">
                <a:solidFill>
                  <a:prstClr val="black"/>
                </a:solidFill>
              </a:rPr>
              <a:t>considered</a:t>
            </a:r>
            <a:endParaRPr lang="sv-SE" sz="1200" dirty="0" smtClean="0">
              <a:solidFill>
                <a:prstClr val="black"/>
              </a:solidFill>
            </a:endParaRPr>
          </a:p>
          <a:p>
            <a:pPr defTabSz="457200"/>
            <a:r>
              <a:rPr lang="sv-SE" sz="1200" dirty="0" err="1">
                <a:solidFill>
                  <a:prstClr val="black"/>
                </a:solidFill>
              </a:rPr>
              <a:t>u</a:t>
            </a:r>
            <a:r>
              <a:rPr lang="sv-SE" sz="1200" dirty="0" err="1" smtClean="0">
                <a:solidFill>
                  <a:prstClr val="black"/>
                </a:solidFill>
              </a:rPr>
              <a:t>nserious</a:t>
            </a:r>
            <a:r>
              <a:rPr lang="sv-SE" sz="1200" dirty="0" smtClean="0">
                <a:solidFill>
                  <a:prstClr val="black"/>
                </a:solidFill>
              </a:rPr>
              <a:t> </a:t>
            </a:r>
            <a:r>
              <a:rPr lang="sv-SE" sz="1200" dirty="0" err="1" smtClean="0">
                <a:solidFill>
                  <a:prstClr val="black"/>
                </a:solidFill>
              </a:rPr>
              <a:t>if</a:t>
            </a:r>
            <a:r>
              <a:rPr lang="sv-SE" sz="1200" dirty="0" smtClean="0">
                <a:solidFill>
                  <a:prstClr val="black"/>
                </a:solidFill>
              </a:rPr>
              <a:t> </a:t>
            </a:r>
            <a:r>
              <a:rPr lang="sv-SE" sz="1200" dirty="0" err="1" smtClean="0">
                <a:solidFill>
                  <a:prstClr val="black"/>
                </a:solidFill>
              </a:rPr>
              <a:t>we</a:t>
            </a:r>
            <a:r>
              <a:rPr lang="sv-SE" sz="1200" dirty="0" smtClean="0">
                <a:solidFill>
                  <a:prstClr val="black"/>
                </a:solidFill>
              </a:rPr>
              <a:t> do it </a:t>
            </a:r>
            <a:endParaRPr lang="sv-SE" sz="1200" dirty="0">
              <a:solidFill>
                <a:prstClr val="black"/>
              </a:solidFill>
            </a:endParaRPr>
          </a:p>
        </p:txBody>
      </p:sp>
      <p:sp>
        <p:nvSpPr>
          <p:cNvPr id="23" name="textruta 22"/>
          <p:cNvSpPr txBox="1"/>
          <p:nvPr/>
        </p:nvSpPr>
        <p:spPr>
          <a:xfrm>
            <a:off x="2915816" y="5445224"/>
            <a:ext cx="3456384" cy="461665"/>
          </a:xfrm>
          <a:prstGeom prst="rect">
            <a:avLst/>
          </a:prstGeom>
          <a:noFill/>
        </p:spPr>
        <p:txBody>
          <a:bodyPr wrap="square" rtlCol="0">
            <a:spAutoFit/>
          </a:bodyPr>
          <a:lstStyle/>
          <a:p>
            <a:pPr marL="171450" indent="-171450" defTabSz="457200">
              <a:buFontTx/>
              <a:buChar char="-"/>
            </a:pPr>
            <a:r>
              <a:rPr lang="sv-SE" sz="1200" dirty="0" err="1" smtClean="0">
                <a:solidFill>
                  <a:prstClr val="black"/>
                </a:solidFill>
              </a:rPr>
              <a:t>Now</a:t>
            </a:r>
            <a:r>
              <a:rPr lang="sv-SE" sz="1200" dirty="0" smtClean="0">
                <a:solidFill>
                  <a:prstClr val="black"/>
                </a:solidFill>
              </a:rPr>
              <a:t> </a:t>
            </a:r>
            <a:r>
              <a:rPr lang="sv-SE" sz="1200" dirty="0" err="1" smtClean="0">
                <a:solidFill>
                  <a:prstClr val="black"/>
                </a:solidFill>
              </a:rPr>
              <a:t>everything</a:t>
            </a:r>
            <a:r>
              <a:rPr lang="sv-SE" sz="1200" dirty="0" smtClean="0">
                <a:solidFill>
                  <a:prstClr val="black"/>
                </a:solidFill>
              </a:rPr>
              <a:t> is </a:t>
            </a:r>
            <a:r>
              <a:rPr lang="sv-SE" sz="1200" dirty="0" err="1" smtClean="0">
                <a:solidFill>
                  <a:prstClr val="black"/>
                </a:solidFill>
              </a:rPr>
              <a:t>about</a:t>
            </a:r>
            <a:r>
              <a:rPr lang="sv-SE" sz="1200" dirty="0" smtClean="0">
                <a:solidFill>
                  <a:prstClr val="black"/>
                </a:solidFill>
              </a:rPr>
              <a:t> </a:t>
            </a:r>
            <a:r>
              <a:rPr lang="sv-SE" sz="1200" dirty="0" err="1" smtClean="0">
                <a:solidFill>
                  <a:prstClr val="black"/>
                </a:solidFill>
              </a:rPr>
              <a:t>results</a:t>
            </a:r>
            <a:r>
              <a:rPr lang="sv-SE" sz="1200" dirty="0" smtClean="0">
                <a:solidFill>
                  <a:prstClr val="black"/>
                </a:solidFill>
              </a:rPr>
              <a:t> and </a:t>
            </a:r>
            <a:r>
              <a:rPr lang="sv-SE" sz="1200" dirty="0" err="1" smtClean="0">
                <a:solidFill>
                  <a:prstClr val="black"/>
                </a:solidFill>
              </a:rPr>
              <a:t>money</a:t>
            </a:r>
            <a:r>
              <a:rPr lang="sv-SE" sz="1200" dirty="0" smtClean="0">
                <a:solidFill>
                  <a:prstClr val="black"/>
                </a:solidFill>
              </a:rPr>
              <a:t>. It </a:t>
            </a:r>
            <a:r>
              <a:rPr lang="sv-SE" sz="1200" dirty="0" err="1" smtClean="0">
                <a:solidFill>
                  <a:prstClr val="black"/>
                </a:solidFill>
              </a:rPr>
              <a:t>was</a:t>
            </a:r>
            <a:r>
              <a:rPr lang="sv-SE" sz="1200" dirty="0" smtClean="0">
                <a:solidFill>
                  <a:prstClr val="black"/>
                </a:solidFill>
              </a:rPr>
              <a:t> </a:t>
            </a:r>
            <a:r>
              <a:rPr lang="sv-SE" sz="1200" dirty="0" err="1" smtClean="0">
                <a:solidFill>
                  <a:prstClr val="black"/>
                </a:solidFill>
              </a:rPr>
              <a:t>better</a:t>
            </a:r>
            <a:r>
              <a:rPr lang="sv-SE" sz="1200" dirty="0" smtClean="0">
                <a:solidFill>
                  <a:prstClr val="black"/>
                </a:solidFill>
              </a:rPr>
              <a:t> </a:t>
            </a:r>
            <a:r>
              <a:rPr lang="sv-SE" sz="1200" dirty="0" err="1" smtClean="0">
                <a:solidFill>
                  <a:prstClr val="black"/>
                </a:solidFill>
              </a:rPr>
              <a:t>before</a:t>
            </a:r>
            <a:r>
              <a:rPr lang="sv-SE" sz="1200" dirty="0" smtClean="0">
                <a:solidFill>
                  <a:prstClr val="black"/>
                </a:solidFill>
              </a:rPr>
              <a:t>. </a:t>
            </a:r>
            <a:endParaRPr lang="sv-SE" sz="1200" dirty="0">
              <a:solidFill>
                <a:prstClr val="black"/>
              </a:solidFill>
            </a:endParaRPr>
          </a:p>
        </p:txBody>
      </p:sp>
      <p:sp>
        <p:nvSpPr>
          <p:cNvPr id="24" name="textruta 23"/>
          <p:cNvSpPr txBox="1"/>
          <p:nvPr/>
        </p:nvSpPr>
        <p:spPr>
          <a:xfrm>
            <a:off x="6785647" y="4648202"/>
            <a:ext cx="2351926" cy="461665"/>
          </a:xfrm>
          <a:prstGeom prst="rect">
            <a:avLst/>
          </a:prstGeom>
          <a:noFill/>
        </p:spPr>
        <p:txBody>
          <a:bodyPr wrap="none" rtlCol="0">
            <a:spAutoFit/>
          </a:bodyPr>
          <a:lstStyle/>
          <a:p>
            <a:pPr marL="171450" indent="-171450" defTabSz="457200">
              <a:buFontTx/>
              <a:buChar char="-"/>
            </a:pPr>
            <a:r>
              <a:rPr lang="sv-SE" sz="1200" dirty="0" smtClean="0">
                <a:solidFill>
                  <a:prstClr val="black"/>
                </a:solidFill>
              </a:rPr>
              <a:t>Ok, </a:t>
            </a:r>
            <a:r>
              <a:rPr lang="sv-SE" sz="1200" dirty="0" err="1" smtClean="0">
                <a:solidFill>
                  <a:prstClr val="black"/>
                </a:solidFill>
              </a:rPr>
              <a:t>now</a:t>
            </a:r>
            <a:r>
              <a:rPr lang="sv-SE" sz="1200" dirty="0" smtClean="0">
                <a:solidFill>
                  <a:prstClr val="black"/>
                </a:solidFill>
              </a:rPr>
              <a:t> it is as it is. </a:t>
            </a:r>
            <a:r>
              <a:rPr lang="sv-SE" sz="1200" dirty="0" err="1" smtClean="0">
                <a:solidFill>
                  <a:prstClr val="black"/>
                </a:solidFill>
              </a:rPr>
              <a:t>We</a:t>
            </a:r>
            <a:r>
              <a:rPr lang="sv-SE" sz="1200" dirty="0" smtClean="0">
                <a:solidFill>
                  <a:prstClr val="black"/>
                </a:solidFill>
              </a:rPr>
              <a:t> </a:t>
            </a:r>
            <a:r>
              <a:rPr lang="sv-SE" sz="1200" dirty="0" err="1" smtClean="0">
                <a:solidFill>
                  <a:prstClr val="black"/>
                </a:solidFill>
              </a:rPr>
              <a:t>need</a:t>
            </a:r>
            <a:r>
              <a:rPr lang="sv-SE" sz="1200" dirty="0" smtClean="0">
                <a:solidFill>
                  <a:prstClr val="black"/>
                </a:solidFill>
              </a:rPr>
              <a:t> </a:t>
            </a:r>
            <a:r>
              <a:rPr lang="sv-SE" sz="1200" dirty="0" err="1" smtClean="0">
                <a:solidFill>
                  <a:prstClr val="black"/>
                </a:solidFill>
              </a:rPr>
              <a:t>to</a:t>
            </a:r>
            <a:r>
              <a:rPr lang="sv-SE" sz="1200" dirty="0" smtClean="0">
                <a:solidFill>
                  <a:prstClr val="black"/>
                </a:solidFill>
              </a:rPr>
              <a:t> </a:t>
            </a:r>
          </a:p>
          <a:p>
            <a:pPr defTabSz="457200"/>
            <a:r>
              <a:rPr lang="sv-SE" sz="1200" dirty="0">
                <a:solidFill>
                  <a:prstClr val="black"/>
                </a:solidFill>
              </a:rPr>
              <a:t>d</a:t>
            </a:r>
            <a:r>
              <a:rPr lang="sv-SE" sz="1200" dirty="0" smtClean="0">
                <a:solidFill>
                  <a:prstClr val="black"/>
                </a:solidFill>
              </a:rPr>
              <a:t>o </a:t>
            </a:r>
            <a:r>
              <a:rPr lang="sv-SE" sz="1200" dirty="0" err="1" smtClean="0">
                <a:solidFill>
                  <a:prstClr val="black"/>
                </a:solidFill>
              </a:rPr>
              <a:t>something</a:t>
            </a:r>
            <a:r>
              <a:rPr lang="sv-SE" sz="1200" dirty="0" smtClean="0">
                <a:solidFill>
                  <a:prstClr val="black"/>
                </a:solidFill>
              </a:rPr>
              <a:t> </a:t>
            </a:r>
            <a:r>
              <a:rPr lang="sv-SE" sz="1200" dirty="0" err="1" smtClean="0">
                <a:solidFill>
                  <a:prstClr val="black"/>
                </a:solidFill>
              </a:rPr>
              <a:t>good</a:t>
            </a:r>
            <a:r>
              <a:rPr lang="sv-SE" sz="1200" dirty="0" smtClean="0">
                <a:solidFill>
                  <a:prstClr val="black"/>
                </a:solidFill>
              </a:rPr>
              <a:t> </a:t>
            </a:r>
            <a:r>
              <a:rPr lang="sv-SE" sz="1200" dirty="0" err="1" smtClean="0">
                <a:solidFill>
                  <a:prstClr val="black"/>
                </a:solidFill>
              </a:rPr>
              <a:t>about</a:t>
            </a:r>
            <a:r>
              <a:rPr lang="sv-SE" sz="1200" dirty="0" smtClean="0">
                <a:solidFill>
                  <a:prstClr val="black"/>
                </a:solidFill>
              </a:rPr>
              <a:t> it.</a:t>
            </a:r>
            <a:endParaRPr lang="sv-SE" sz="1200" dirty="0">
              <a:solidFill>
                <a:prstClr val="black"/>
              </a:solidFill>
            </a:endParaRPr>
          </a:p>
        </p:txBody>
      </p:sp>
      <p:sp>
        <p:nvSpPr>
          <p:cNvPr id="25" name="textruta 24"/>
          <p:cNvSpPr txBox="1"/>
          <p:nvPr/>
        </p:nvSpPr>
        <p:spPr>
          <a:xfrm>
            <a:off x="7710570" y="3697070"/>
            <a:ext cx="1433429" cy="646331"/>
          </a:xfrm>
          <a:prstGeom prst="rect">
            <a:avLst/>
          </a:prstGeom>
          <a:noFill/>
        </p:spPr>
        <p:txBody>
          <a:bodyPr wrap="square" rtlCol="0">
            <a:spAutoFit/>
          </a:bodyPr>
          <a:lstStyle/>
          <a:p>
            <a:pPr defTabSz="457200"/>
            <a:r>
              <a:rPr lang="sv-SE" sz="1200" dirty="0" smtClean="0">
                <a:solidFill>
                  <a:prstClr val="black"/>
                </a:solidFill>
              </a:rPr>
              <a:t>- </a:t>
            </a:r>
            <a:r>
              <a:rPr lang="sv-SE" sz="1200" dirty="0" err="1" smtClean="0">
                <a:solidFill>
                  <a:prstClr val="black"/>
                </a:solidFill>
              </a:rPr>
              <a:t>Result</a:t>
            </a:r>
            <a:r>
              <a:rPr lang="sv-SE" sz="1200" dirty="0" smtClean="0">
                <a:solidFill>
                  <a:prstClr val="black"/>
                </a:solidFill>
              </a:rPr>
              <a:t> focus </a:t>
            </a:r>
            <a:r>
              <a:rPr lang="sv-SE" sz="1200" dirty="0" err="1" smtClean="0">
                <a:solidFill>
                  <a:prstClr val="black"/>
                </a:solidFill>
              </a:rPr>
              <a:t>yes</a:t>
            </a:r>
            <a:r>
              <a:rPr lang="sv-SE" sz="1200" dirty="0" smtClean="0">
                <a:solidFill>
                  <a:prstClr val="black"/>
                </a:solidFill>
              </a:rPr>
              <a:t>, </a:t>
            </a:r>
            <a:r>
              <a:rPr lang="sv-SE" sz="1200" dirty="0" err="1" smtClean="0">
                <a:solidFill>
                  <a:prstClr val="black"/>
                </a:solidFill>
              </a:rPr>
              <a:t>but</a:t>
            </a:r>
            <a:r>
              <a:rPr lang="sv-SE" sz="1200" dirty="0" smtClean="0">
                <a:solidFill>
                  <a:prstClr val="black"/>
                </a:solidFill>
              </a:rPr>
              <a:t> not down </a:t>
            </a:r>
            <a:r>
              <a:rPr lang="sv-SE" sz="1200" dirty="0" err="1" smtClean="0">
                <a:solidFill>
                  <a:prstClr val="black"/>
                </a:solidFill>
              </a:rPr>
              <a:t>to</a:t>
            </a:r>
            <a:r>
              <a:rPr lang="sv-SE" sz="1200" dirty="0" smtClean="0">
                <a:solidFill>
                  <a:prstClr val="black"/>
                </a:solidFill>
              </a:rPr>
              <a:t> </a:t>
            </a:r>
            <a:r>
              <a:rPr lang="sv-SE" sz="1200" dirty="0" err="1" smtClean="0">
                <a:solidFill>
                  <a:prstClr val="black"/>
                </a:solidFill>
              </a:rPr>
              <a:t>counting</a:t>
            </a:r>
            <a:r>
              <a:rPr lang="sv-SE" sz="1200" dirty="0" smtClean="0">
                <a:solidFill>
                  <a:prstClr val="black"/>
                </a:solidFill>
              </a:rPr>
              <a:t> </a:t>
            </a:r>
            <a:r>
              <a:rPr lang="sv-SE" sz="1200" dirty="0" err="1" smtClean="0">
                <a:solidFill>
                  <a:prstClr val="black"/>
                </a:solidFill>
              </a:rPr>
              <a:t>every</a:t>
            </a:r>
            <a:r>
              <a:rPr lang="sv-SE" sz="1200" dirty="0" smtClean="0">
                <a:solidFill>
                  <a:prstClr val="black"/>
                </a:solidFill>
              </a:rPr>
              <a:t> SEK</a:t>
            </a:r>
            <a:endParaRPr lang="sv-SE" sz="1200" dirty="0">
              <a:solidFill>
                <a:prstClr val="black"/>
              </a:solidFill>
            </a:endParaRPr>
          </a:p>
        </p:txBody>
      </p:sp>
      <p:sp>
        <p:nvSpPr>
          <p:cNvPr id="26" name="textruta 25"/>
          <p:cNvSpPr txBox="1"/>
          <p:nvPr/>
        </p:nvSpPr>
        <p:spPr>
          <a:xfrm>
            <a:off x="8121441" y="2743201"/>
            <a:ext cx="946830" cy="1015663"/>
          </a:xfrm>
          <a:prstGeom prst="rect">
            <a:avLst/>
          </a:prstGeom>
          <a:noFill/>
        </p:spPr>
        <p:txBody>
          <a:bodyPr wrap="square" rtlCol="0">
            <a:spAutoFit/>
          </a:bodyPr>
          <a:lstStyle/>
          <a:p>
            <a:pPr defTabSz="457200"/>
            <a:r>
              <a:rPr lang="sv-SE" sz="1200" dirty="0" smtClean="0">
                <a:solidFill>
                  <a:prstClr val="black"/>
                </a:solidFill>
              </a:rPr>
              <a:t>- </a:t>
            </a:r>
            <a:r>
              <a:rPr lang="sv-SE" sz="1200" dirty="0" err="1" smtClean="0">
                <a:solidFill>
                  <a:prstClr val="black"/>
                </a:solidFill>
              </a:rPr>
              <a:t>Wow,we</a:t>
            </a:r>
            <a:r>
              <a:rPr lang="sv-SE" sz="1200" dirty="0" smtClean="0">
                <a:solidFill>
                  <a:prstClr val="black"/>
                </a:solidFill>
              </a:rPr>
              <a:t> </a:t>
            </a:r>
            <a:r>
              <a:rPr lang="sv-SE" sz="1200" dirty="0" err="1" smtClean="0">
                <a:solidFill>
                  <a:prstClr val="black"/>
                </a:solidFill>
              </a:rPr>
              <a:t>can</a:t>
            </a:r>
            <a:r>
              <a:rPr lang="sv-SE" sz="1200" dirty="0" smtClean="0">
                <a:solidFill>
                  <a:prstClr val="black"/>
                </a:solidFill>
              </a:rPr>
              <a:t> </a:t>
            </a:r>
            <a:r>
              <a:rPr lang="sv-SE" sz="1200" dirty="0" err="1" smtClean="0">
                <a:solidFill>
                  <a:prstClr val="black"/>
                </a:solidFill>
              </a:rPr>
              <a:t>notice</a:t>
            </a:r>
            <a:r>
              <a:rPr lang="sv-SE" sz="1200" dirty="0" smtClean="0">
                <a:solidFill>
                  <a:prstClr val="black"/>
                </a:solidFill>
              </a:rPr>
              <a:t> it in media and the MFA!</a:t>
            </a:r>
            <a:endParaRPr lang="sv-SE" sz="1200" dirty="0">
              <a:solidFill>
                <a:prstClr val="black"/>
              </a:solidFill>
            </a:endParaRPr>
          </a:p>
        </p:txBody>
      </p:sp>
      <p:sp>
        <p:nvSpPr>
          <p:cNvPr id="27" name="textruta 26"/>
          <p:cNvSpPr txBox="1"/>
          <p:nvPr/>
        </p:nvSpPr>
        <p:spPr>
          <a:xfrm>
            <a:off x="8229601" y="1905001"/>
            <a:ext cx="902811" cy="646331"/>
          </a:xfrm>
          <a:prstGeom prst="rect">
            <a:avLst/>
          </a:prstGeom>
          <a:noFill/>
        </p:spPr>
        <p:txBody>
          <a:bodyPr wrap="none" rtlCol="0">
            <a:spAutoFit/>
          </a:bodyPr>
          <a:lstStyle/>
          <a:p>
            <a:pPr defTabSz="457200"/>
            <a:r>
              <a:rPr lang="sv-SE" sz="1200" dirty="0" smtClean="0">
                <a:solidFill>
                  <a:prstClr val="black"/>
                </a:solidFill>
              </a:rPr>
              <a:t>-</a:t>
            </a:r>
            <a:r>
              <a:rPr lang="sv-SE" sz="1200" dirty="0" err="1" smtClean="0">
                <a:solidFill>
                  <a:prstClr val="black"/>
                </a:solidFill>
              </a:rPr>
              <a:t>We</a:t>
            </a:r>
            <a:r>
              <a:rPr lang="sv-SE" sz="1200" dirty="0" smtClean="0">
                <a:solidFill>
                  <a:prstClr val="black"/>
                </a:solidFill>
              </a:rPr>
              <a:t> </a:t>
            </a:r>
            <a:r>
              <a:rPr lang="sv-SE" sz="1200" dirty="0" err="1" smtClean="0">
                <a:solidFill>
                  <a:prstClr val="black"/>
                </a:solidFill>
              </a:rPr>
              <a:t>will</a:t>
            </a:r>
            <a:r>
              <a:rPr lang="sv-SE" sz="1200" dirty="0" smtClean="0">
                <a:solidFill>
                  <a:prstClr val="black"/>
                </a:solidFill>
              </a:rPr>
              <a:t> be</a:t>
            </a:r>
          </a:p>
          <a:p>
            <a:pPr defTabSz="457200"/>
            <a:r>
              <a:rPr lang="sv-SE" sz="1200" dirty="0" smtClean="0">
                <a:solidFill>
                  <a:prstClr val="black"/>
                </a:solidFill>
              </a:rPr>
              <a:t>best in the</a:t>
            </a:r>
          </a:p>
          <a:p>
            <a:pPr defTabSz="457200"/>
            <a:r>
              <a:rPr lang="sv-SE" sz="1200" dirty="0" smtClean="0">
                <a:solidFill>
                  <a:prstClr val="black"/>
                </a:solidFill>
              </a:rPr>
              <a:t> </a:t>
            </a:r>
            <a:r>
              <a:rPr lang="sv-SE" sz="1200" dirty="0" err="1" smtClean="0">
                <a:solidFill>
                  <a:prstClr val="black"/>
                </a:solidFill>
              </a:rPr>
              <a:t>world</a:t>
            </a:r>
            <a:r>
              <a:rPr lang="sv-SE" sz="1200" dirty="0">
                <a:solidFill>
                  <a:prstClr val="black"/>
                </a:solidFill>
              </a:rPr>
              <a:t>!</a:t>
            </a:r>
            <a:endParaRPr lang="sv-SE" sz="1200" dirty="0" smtClean="0">
              <a:solidFill>
                <a:prstClr val="black"/>
              </a:solidFill>
            </a:endParaRPr>
          </a:p>
        </p:txBody>
      </p:sp>
    </p:spTree>
    <p:extLst>
      <p:ext uri="{BB962C8B-B14F-4D97-AF65-F5344CB8AC3E}">
        <p14:creationId xmlns:p14="http://schemas.microsoft.com/office/powerpoint/2010/main" val="19684083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current reform </a:t>
            </a:r>
            <a:br>
              <a:rPr lang="en-US" sz="3200" dirty="0" smtClean="0"/>
            </a:br>
            <a:r>
              <a:rPr lang="en-US" sz="3200" dirty="0" smtClean="0"/>
              <a:t>A cycle of failure or reform success?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5229313"/>
              </p:ext>
            </p:extLst>
          </p:nvPr>
        </p:nvGraphicFramePr>
        <p:xfrm>
          <a:off x="457200" y="1444532"/>
          <a:ext cx="8229600" cy="5312998"/>
        </p:xfrm>
        <a:graphic>
          <a:graphicData uri="http://schemas.openxmlformats.org/drawingml/2006/table">
            <a:tbl>
              <a:tblPr firstRow="1" bandRow="1">
                <a:tableStyleId>{5C22544A-7EE6-4342-B048-85BDC9FD1C3A}</a:tableStyleId>
              </a:tblPr>
              <a:tblGrid>
                <a:gridCol w="4114800"/>
                <a:gridCol w="4114800"/>
              </a:tblGrid>
              <a:tr h="595913">
                <a:tc>
                  <a:txBody>
                    <a:bodyPr/>
                    <a:lstStyle/>
                    <a:p>
                      <a:r>
                        <a:rPr lang="en-US" dirty="0" smtClean="0"/>
                        <a:t>Earlier</a:t>
                      </a:r>
                      <a:endParaRPr lang="en-US" dirty="0"/>
                    </a:p>
                  </a:txBody>
                  <a:tcPr/>
                </a:tc>
                <a:tc>
                  <a:txBody>
                    <a:bodyPr/>
                    <a:lstStyle/>
                    <a:p>
                      <a:r>
                        <a:rPr lang="en-US" dirty="0" smtClean="0"/>
                        <a:t>Now</a:t>
                      </a:r>
                      <a:r>
                        <a:rPr lang="en-US" baseline="0" dirty="0" smtClean="0"/>
                        <a:t> </a:t>
                      </a:r>
                      <a:endParaRPr lang="en-US" dirty="0"/>
                    </a:p>
                  </a:txBody>
                  <a:tcPr/>
                </a:tc>
              </a:tr>
              <a:tr h="604600">
                <a:tc>
                  <a:txBody>
                    <a:bodyPr/>
                    <a:lstStyle/>
                    <a:p>
                      <a:r>
                        <a:rPr lang="en-US" b="0" dirty="0" smtClean="0"/>
                        <a:t>Results –a technical sub-theme </a:t>
                      </a:r>
                    </a:p>
                  </a:txBody>
                  <a:tcPr/>
                </a:tc>
                <a:tc>
                  <a:txBody>
                    <a:bodyPr/>
                    <a:lstStyle/>
                    <a:p>
                      <a:r>
                        <a:rPr lang="en-US" b="0" dirty="0" smtClean="0"/>
                        <a:t>Results –</a:t>
                      </a:r>
                      <a:r>
                        <a:rPr lang="en-US" b="1" dirty="0" smtClean="0"/>
                        <a:t>the</a:t>
                      </a:r>
                      <a:r>
                        <a:rPr lang="en-US" b="0" dirty="0" smtClean="0"/>
                        <a:t> political</a:t>
                      </a:r>
                      <a:r>
                        <a:rPr lang="en-US" b="0" baseline="0" dirty="0" smtClean="0"/>
                        <a:t> agenda </a:t>
                      </a:r>
                    </a:p>
                    <a:p>
                      <a:endParaRPr lang="en-US" b="0" dirty="0" smtClean="0"/>
                    </a:p>
                  </a:txBody>
                  <a:tcPr/>
                </a:tc>
              </a:tr>
              <a:tr h="595913">
                <a:tc>
                  <a:txBody>
                    <a:bodyPr/>
                    <a:lstStyle/>
                    <a:p>
                      <a:r>
                        <a:rPr lang="en-US" b="0" dirty="0" smtClean="0"/>
                        <a:t>Results</a:t>
                      </a:r>
                      <a:r>
                        <a:rPr lang="en-US" b="0" baseline="0" dirty="0" smtClean="0"/>
                        <a:t> –for the recipient </a:t>
                      </a:r>
                      <a:endParaRPr lang="en-US" b="0" dirty="0" smtClean="0"/>
                    </a:p>
                  </a:txBody>
                  <a:tcPr/>
                </a:tc>
                <a:tc>
                  <a:txBody>
                    <a:bodyPr/>
                    <a:lstStyle/>
                    <a:p>
                      <a:r>
                        <a:rPr lang="en-US" b="0" dirty="0" smtClean="0"/>
                        <a:t>Results –for</a:t>
                      </a:r>
                      <a:r>
                        <a:rPr lang="en-US" b="0" baseline="0" dirty="0" smtClean="0"/>
                        <a:t> Communication (Swedish taxpayers)</a:t>
                      </a:r>
                      <a:endParaRPr lang="en-US" b="0" dirty="0" smtClean="0"/>
                    </a:p>
                  </a:txBody>
                  <a:tcPr/>
                </a:tc>
              </a:tr>
              <a:tr h="863714">
                <a:tc>
                  <a:txBody>
                    <a:bodyPr/>
                    <a:lstStyle/>
                    <a:p>
                      <a:pPr fontAlgn="t"/>
                      <a:r>
                        <a:rPr lang="en-US" dirty="0" err="1" smtClean="0"/>
                        <a:t>Sida</a:t>
                      </a:r>
                      <a:r>
                        <a:rPr lang="en-US" dirty="0" smtClean="0"/>
                        <a:t>- a policy </a:t>
                      </a:r>
                      <a:r>
                        <a:rPr lang="en-US" dirty="0" err="1" smtClean="0"/>
                        <a:t>organisation</a:t>
                      </a:r>
                      <a:r>
                        <a:rPr lang="en-US" baseline="0" dirty="0" smtClean="0"/>
                        <a:t> </a:t>
                      </a:r>
                    </a:p>
                    <a:p>
                      <a:pPr marL="0" marR="0" indent="0" algn="l" defTabSz="457200" rtl="0" eaLnBrk="1" fontAlgn="t" latinLnBrk="0" hangingPunct="1">
                        <a:lnSpc>
                          <a:spcPct val="100000"/>
                        </a:lnSpc>
                        <a:spcBef>
                          <a:spcPts val="0"/>
                        </a:spcBef>
                        <a:spcAft>
                          <a:spcPts val="0"/>
                        </a:spcAft>
                        <a:buClrTx/>
                        <a:buSzTx/>
                        <a:buFontTx/>
                        <a:buNone/>
                        <a:tabLst/>
                        <a:defRPr/>
                      </a:pPr>
                      <a:r>
                        <a:rPr lang="en-US" dirty="0" smtClean="0"/>
                        <a:t>“Do</a:t>
                      </a:r>
                      <a:r>
                        <a:rPr lang="en-US" baseline="0" dirty="0" smtClean="0"/>
                        <a:t> the right things</a:t>
                      </a:r>
                      <a:r>
                        <a:rPr lang="en-US" dirty="0" smtClean="0"/>
                        <a:t>” </a:t>
                      </a:r>
                    </a:p>
                    <a:p>
                      <a:pPr fontAlgn="t"/>
                      <a:endParaRPr lang="en-US" dirty="0" smtClean="0"/>
                    </a:p>
                  </a:txBody>
                  <a:tcPr/>
                </a:tc>
                <a:tc>
                  <a:txBody>
                    <a:bodyPr/>
                    <a:lstStyle/>
                    <a:p>
                      <a:pPr fontAlgn="t"/>
                      <a:r>
                        <a:rPr lang="en-US" dirty="0" err="1" smtClean="0"/>
                        <a:t>Sida</a:t>
                      </a:r>
                      <a:r>
                        <a:rPr lang="en-US" dirty="0" smtClean="0"/>
                        <a:t> –a management </a:t>
                      </a:r>
                      <a:r>
                        <a:rPr lang="en-US" dirty="0" err="1" smtClean="0"/>
                        <a:t>organisation</a:t>
                      </a:r>
                      <a:endParaRPr lang="en-US" baseline="0" dirty="0" smtClean="0"/>
                    </a:p>
                    <a:p>
                      <a:pPr marL="0" marR="0" indent="0" algn="l" defTabSz="457200" rtl="0" eaLnBrk="1" fontAlgn="t" latinLnBrk="0" hangingPunct="1">
                        <a:lnSpc>
                          <a:spcPct val="100000"/>
                        </a:lnSpc>
                        <a:spcBef>
                          <a:spcPts val="0"/>
                        </a:spcBef>
                        <a:spcAft>
                          <a:spcPts val="0"/>
                        </a:spcAft>
                        <a:buClrTx/>
                        <a:buSzTx/>
                        <a:buFontTx/>
                        <a:buNone/>
                        <a:tabLst/>
                        <a:defRPr/>
                      </a:pPr>
                      <a:r>
                        <a:rPr lang="en-US" dirty="0" smtClean="0"/>
                        <a:t>“Do things right” </a:t>
                      </a:r>
                    </a:p>
                    <a:p>
                      <a:pPr fontAlgn="t"/>
                      <a:endParaRPr lang="en-US" baseline="0" dirty="0" smtClean="0"/>
                    </a:p>
                  </a:txBody>
                  <a:tcPr/>
                </a:tc>
              </a:tr>
              <a:tr h="1122828">
                <a:tc>
                  <a:txBody>
                    <a:bodyPr/>
                    <a:lstStyle/>
                    <a:p>
                      <a:pPr fontAlgn="t"/>
                      <a:endParaRPr lang="en-US" dirty="0" smtClean="0"/>
                    </a:p>
                    <a:p>
                      <a:pPr fontAlgn="t"/>
                      <a:r>
                        <a:rPr lang="en-US" dirty="0" smtClean="0"/>
                        <a:t>A question for few</a:t>
                      </a:r>
                    </a:p>
                  </a:txBody>
                  <a:tcPr/>
                </a:tc>
                <a:tc>
                  <a:txBody>
                    <a:bodyPr/>
                    <a:lstStyle/>
                    <a:p>
                      <a:pPr fontAlgn="t"/>
                      <a:r>
                        <a:rPr lang="en-US" dirty="0" smtClean="0"/>
                        <a:t>-A question for the whole </a:t>
                      </a:r>
                      <a:r>
                        <a:rPr lang="en-US" dirty="0" err="1" smtClean="0"/>
                        <a:t>organisation</a:t>
                      </a:r>
                      <a:r>
                        <a:rPr lang="en-US" dirty="0" smtClean="0"/>
                        <a:t> </a:t>
                      </a:r>
                    </a:p>
                    <a:p>
                      <a:pPr marL="0" marR="0" indent="0" algn="l" defTabSz="457200" rtl="0" eaLnBrk="1" fontAlgn="t" latinLnBrk="0" hangingPunct="1">
                        <a:lnSpc>
                          <a:spcPct val="100000"/>
                        </a:lnSpc>
                        <a:spcBef>
                          <a:spcPts val="0"/>
                        </a:spcBef>
                        <a:spcAft>
                          <a:spcPts val="0"/>
                        </a:spcAft>
                        <a:buClrTx/>
                        <a:buSzTx/>
                        <a:buFontTx/>
                        <a:buNone/>
                        <a:tabLst/>
                        <a:defRPr/>
                      </a:pPr>
                      <a:r>
                        <a:rPr lang="en-US" dirty="0" smtClean="0"/>
                        <a:t>-More knowledge on</a:t>
                      </a:r>
                      <a:r>
                        <a:rPr lang="en-US" baseline="0" dirty="0" smtClean="0"/>
                        <a:t> how to</a:t>
                      </a:r>
                      <a:endParaRPr lang="en-US" dirty="0" smtClean="0"/>
                    </a:p>
                    <a:p>
                      <a:pPr fontAlgn="t"/>
                      <a:endParaRPr lang="en-US" dirty="0" smtClean="0"/>
                    </a:p>
                  </a:txBody>
                  <a:tcPr/>
                </a:tc>
              </a:tr>
              <a:tr h="666903">
                <a:tc>
                  <a:txBody>
                    <a:bodyPr/>
                    <a:lstStyle/>
                    <a:p>
                      <a:pPr fontAlgn="t"/>
                      <a:r>
                        <a:rPr lang="en-US" dirty="0" smtClean="0"/>
                        <a:t>Weak</a:t>
                      </a:r>
                      <a:r>
                        <a:rPr lang="en-US" baseline="0" dirty="0" smtClean="0"/>
                        <a:t> support in Board of Directors</a:t>
                      </a:r>
                      <a:endParaRPr lang="en-US" dirty="0" smtClean="0"/>
                    </a:p>
                  </a:txBody>
                  <a:tcPr/>
                </a:tc>
                <a:tc>
                  <a:txBody>
                    <a:bodyPr/>
                    <a:lstStyle/>
                    <a:p>
                      <a:pPr fontAlgn="t"/>
                      <a:r>
                        <a:rPr lang="en-US" dirty="0" smtClean="0"/>
                        <a:t>Top priority for  Board of Directors</a:t>
                      </a:r>
                      <a:r>
                        <a:rPr lang="en-US" baseline="0" dirty="0" smtClean="0"/>
                        <a:t> </a:t>
                      </a:r>
                      <a:endParaRPr lang="en-US" dirty="0" smtClean="0"/>
                    </a:p>
                  </a:txBody>
                  <a:tcPr/>
                </a:tc>
              </a:tr>
              <a:tr h="666903">
                <a:tc>
                  <a:txBody>
                    <a:bodyPr/>
                    <a:lstStyle/>
                    <a:p>
                      <a:pPr fontAlgn="t"/>
                      <a:r>
                        <a:rPr lang="en-US" dirty="0" smtClean="0"/>
                        <a:t>Internationally:</a:t>
                      </a:r>
                      <a:r>
                        <a:rPr lang="en-US" baseline="0" dirty="0" smtClean="0"/>
                        <a:t> </a:t>
                      </a:r>
                      <a:r>
                        <a:rPr lang="en-US" dirty="0" smtClean="0"/>
                        <a:t>support</a:t>
                      </a:r>
                    </a:p>
                  </a:txBody>
                  <a:tcPr/>
                </a:tc>
                <a:tc>
                  <a:txBody>
                    <a:bodyPr/>
                    <a:lstStyle/>
                    <a:p>
                      <a:pPr fontAlgn="t"/>
                      <a:r>
                        <a:rPr lang="en-US" dirty="0" smtClean="0"/>
                        <a:t>Internationally:</a:t>
                      </a:r>
                      <a:r>
                        <a:rPr lang="en-US" baseline="0" dirty="0" smtClean="0"/>
                        <a:t> High</a:t>
                      </a:r>
                      <a:r>
                        <a:rPr lang="en-US" dirty="0" smtClean="0"/>
                        <a:t> pressure</a:t>
                      </a:r>
                    </a:p>
                  </a:txBody>
                  <a:tcPr/>
                </a:tc>
              </a:tr>
            </a:tbl>
          </a:graphicData>
        </a:graphic>
      </p:graphicFrame>
    </p:spTree>
    <p:extLst>
      <p:ext uri="{BB962C8B-B14F-4D97-AF65-F5344CB8AC3E}">
        <p14:creationId xmlns:p14="http://schemas.microsoft.com/office/powerpoint/2010/main" val="368111289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
            </a:r>
            <a:br>
              <a:rPr lang="en-US" dirty="0"/>
            </a:br>
            <a:r>
              <a:rPr lang="en-US" dirty="0" smtClean="0"/>
              <a:t>Cycle of failure?</a:t>
            </a:r>
            <a:endParaRPr lang="en-US" dirty="0"/>
          </a:p>
        </p:txBody>
      </p:sp>
      <p:sp>
        <p:nvSpPr>
          <p:cNvPr id="3" name="Content Placeholder 2"/>
          <p:cNvSpPr>
            <a:spLocks noGrp="1"/>
          </p:cNvSpPr>
          <p:nvPr>
            <p:ph idx="1"/>
          </p:nvPr>
        </p:nvSpPr>
        <p:spPr/>
        <p:txBody>
          <a:bodyPr>
            <a:normAutofit/>
          </a:bodyPr>
          <a:lstStyle/>
          <a:p>
            <a:pPr marL="0" indent="0" algn="ctr">
              <a:buNone/>
            </a:pPr>
            <a:endParaRPr lang="en-GB" i="1" dirty="0" smtClean="0">
              <a:solidFill>
                <a:srgbClr val="0000FF"/>
              </a:solidFill>
            </a:endParaRPr>
          </a:p>
          <a:p>
            <a:pPr marL="0" indent="0" algn="ctr">
              <a:buNone/>
            </a:pPr>
            <a:r>
              <a:rPr lang="en-GB" i="1" dirty="0" smtClean="0">
                <a:solidFill>
                  <a:srgbClr val="0000FF"/>
                </a:solidFill>
              </a:rPr>
              <a:t>“Our weakest link is where development is produced, i.e. the recipient countries.  The Government’s new steering has probably not had any impact on the ground…but maybe it will come later.”</a:t>
            </a:r>
          </a:p>
          <a:p>
            <a:pPr marL="0" indent="0" algn="ctr">
              <a:buNone/>
            </a:pPr>
            <a:endParaRPr lang="en-GB" i="1" dirty="0" smtClean="0">
              <a:solidFill>
                <a:srgbClr val="0000FF"/>
              </a:solidFill>
            </a:endParaRPr>
          </a:p>
          <a:p>
            <a:pPr marL="0" indent="0">
              <a:buNone/>
            </a:pPr>
            <a:endParaRPr lang="en-US" dirty="0"/>
          </a:p>
        </p:txBody>
      </p:sp>
    </p:spTree>
    <p:extLst>
      <p:ext uri="{BB962C8B-B14F-4D97-AF65-F5344CB8AC3E}">
        <p14:creationId xmlns:p14="http://schemas.microsoft.com/office/powerpoint/2010/main" val="89013617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Reform success?</a:t>
            </a:r>
            <a:endParaRPr lang="en-US" dirty="0"/>
          </a:p>
        </p:txBody>
      </p:sp>
      <p:sp>
        <p:nvSpPr>
          <p:cNvPr id="3" name="Content Placeholder 2"/>
          <p:cNvSpPr>
            <a:spLocks noGrp="1"/>
          </p:cNvSpPr>
          <p:nvPr>
            <p:ph idx="1"/>
          </p:nvPr>
        </p:nvSpPr>
        <p:spPr>
          <a:xfrm>
            <a:off x="565509" y="1600201"/>
            <a:ext cx="8042276" cy="4343400"/>
          </a:xfrm>
        </p:spPr>
        <p:txBody>
          <a:bodyPr/>
          <a:lstStyle/>
          <a:p>
            <a:pPr marL="0" indent="0">
              <a:buNone/>
            </a:pPr>
            <a:endParaRPr lang="en-GB" dirty="0" smtClean="0"/>
          </a:p>
          <a:p>
            <a:pPr marL="0" indent="0">
              <a:buNone/>
            </a:pPr>
            <a:r>
              <a:rPr lang="en-GB" i="1" dirty="0" smtClean="0">
                <a:solidFill>
                  <a:srgbClr val="3366FF"/>
                </a:solidFill>
              </a:rPr>
              <a:t>“My </a:t>
            </a:r>
            <a:r>
              <a:rPr lang="en-GB" i="1" dirty="0">
                <a:solidFill>
                  <a:srgbClr val="3366FF"/>
                </a:solidFill>
              </a:rPr>
              <a:t>feeling is that the process of results strategies stimulated many conversations about results and thus </a:t>
            </a:r>
            <a:r>
              <a:rPr lang="en-GB" i="1" u="sng" dirty="0">
                <a:solidFill>
                  <a:srgbClr val="3366FF"/>
                </a:solidFill>
              </a:rPr>
              <a:t>increased the competence </a:t>
            </a:r>
            <a:r>
              <a:rPr lang="en-GB" i="1" dirty="0">
                <a:solidFill>
                  <a:srgbClr val="3366FF"/>
                </a:solidFill>
              </a:rPr>
              <a:t>at </a:t>
            </a:r>
            <a:r>
              <a:rPr lang="en-GB" i="1" dirty="0" err="1">
                <a:solidFill>
                  <a:srgbClr val="3366FF"/>
                </a:solidFill>
              </a:rPr>
              <a:t>Sida</a:t>
            </a:r>
            <a:r>
              <a:rPr lang="en-GB" i="1" dirty="0">
                <a:solidFill>
                  <a:srgbClr val="3366FF"/>
                </a:solidFill>
              </a:rPr>
              <a:t> of the </a:t>
            </a:r>
            <a:r>
              <a:rPr lang="en-GB" i="1" dirty="0" smtClean="0">
                <a:solidFill>
                  <a:srgbClr val="3366FF"/>
                </a:solidFill>
              </a:rPr>
              <a:t>issues</a:t>
            </a:r>
            <a:r>
              <a:rPr lang="en-US" i="1" dirty="0" smtClean="0">
                <a:solidFill>
                  <a:srgbClr val="3366FF"/>
                </a:solidFill>
              </a:rPr>
              <a:t>…</a:t>
            </a:r>
          </a:p>
          <a:p>
            <a:pPr marL="0" indent="0">
              <a:buNone/>
            </a:pPr>
            <a:r>
              <a:rPr lang="en-GB" i="1" dirty="0" smtClean="0">
                <a:solidFill>
                  <a:srgbClr val="3366FF"/>
                </a:solidFill>
              </a:rPr>
              <a:t>There </a:t>
            </a:r>
            <a:r>
              <a:rPr lang="en-GB" i="1" dirty="0">
                <a:solidFill>
                  <a:srgbClr val="3366FF"/>
                </a:solidFill>
              </a:rPr>
              <a:t>was for some time a hard push to quantify what can be quantified but now the </a:t>
            </a:r>
            <a:r>
              <a:rPr lang="en-GB" i="1" u="sng" dirty="0">
                <a:solidFill>
                  <a:srgbClr val="3366FF"/>
                </a:solidFill>
              </a:rPr>
              <a:t>attitudes have </a:t>
            </a:r>
            <a:r>
              <a:rPr lang="en-GB" i="1" u="sng" dirty="0" smtClean="0">
                <a:solidFill>
                  <a:srgbClr val="3366FF"/>
                </a:solidFill>
              </a:rPr>
              <a:t>changed</a:t>
            </a:r>
            <a:r>
              <a:rPr lang="en-GB" i="1" dirty="0" smtClean="0">
                <a:solidFill>
                  <a:srgbClr val="3366FF"/>
                </a:solidFill>
              </a:rPr>
              <a:t>”. </a:t>
            </a:r>
            <a:endParaRPr lang="en-US" i="1" dirty="0">
              <a:solidFill>
                <a:srgbClr val="3366FF"/>
              </a:solidFill>
            </a:endParaRPr>
          </a:p>
          <a:p>
            <a:endParaRPr lang="en-US" dirty="0"/>
          </a:p>
        </p:txBody>
      </p:sp>
    </p:spTree>
    <p:extLst>
      <p:ext uri="{BB962C8B-B14F-4D97-AF65-F5344CB8AC3E}">
        <p14:creationId xmlns:p14="http://schemas.microsoft.com/office/powerpoint/2010/main" val="79907275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preliminary findings</a:t>
            </a:r>
            <a:endParaRPr lang="en-US" dirty="0"/>
          </a:p>
        </p:txBody>
      </p:sp>
      <p:cxnSp>
        <p:nvCxnSpPr>
          <p:cNvPr id="3" name="Straight Connector 2"/>
          <p:cNvCxnSpPr/>
          <p:nvPr/>
        </p:nvCxnSpPr>
        <p:spPr>
          <a:xfrm>
            <a:off x="1006149" y="1286648"/>
            <a:ext cx="0" cy="4420792"/>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1006149" y="5707440"/>
            <a:ext cx="7306953"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125516" y="1824672"/>
            <a:ext cx="1313180" cy="923330"/>
          </a:xfrm>
          <a:prstGeom prst="rect">
            <a:avLst/>
          </a:prstGeom>
          <a:noFill/>
        </p:spPr>
        <p:txBody>
          <a:bodyPr wrap="none" rtlCol="0">
            <a:spAutoFit/>
          </a:bodyPr>
          <a:lstStyle/>
          <a:p>
            <a:pPr defTabSz="457200"/>
            <a:r>
              <a:rPr lang="en-US" sz="1800" b="1" dirty="0" err="1" smtClean="0">
                <a:solidFill>
                  <a:srgbClr val="FF0000"/>
                </a:solidFill>
              </a:rPr>
              <a:t>Programme</a:t>
            </a:r>
            <a:r>
              <a:rPr lang="en-US" sz="1800" b="1" dirty="0" smtClean="0">
                <a:solidFill>
                  <a:prstClr val="black"/>
                </a:solidFill>
              </a:rPr>
              <a:t> </a:t>
            </a:r>
          </a:p>
          <a:p>
            <a:pPr defTabSz="457200"/>
            <a:r>
              <a:rPr lang="en-US" sz="1800" b="1" dirty="0" smtClean="0">
                <a:solidFill>
                  <a:srgbClr val="3366FF"/>
                </a:solidFill>
              </a:rPr>
              <a:t>Technology</a:t>
            </a:r>
            <a:r>
              <a:rPr lang="en-US" sz="1800" b="1" dirty="0" smtClean="0">
                <a:solidFill>
                  <a:prstClr val="black"/>
                </a:solidFill>
              </a:rPr>
              <a:t> </a:t>
            </a:r>
          </a:p>
          <a:p>
            <a:pPr defTabSz="457200"/>
            <a:r>
              <a:rPr lang="en-US" sz="1800" b="1" dirty="0" smtClean="0">
                <a:solidFill>
                  <a:srgbClr val="008000"/>
                </a:solidFill>
              </a:rPr>
              <a:t>Practice</a:t>
            </a:r>
            <a:endParaRPr lang="en-US" sz="1800" b="1" dirty="0">
              <a:solidFill>
                <a:srgbClr val="008000"/>
              </a:solidFill>
            </a:endParaRPr>
          </a:p>
        </p:txBody>
      </p:sp>
      <p:sp>
        <p:nvSpPr>
          <p:cNvPr id="11" name="TextBox 10"/>
          <p:cNvSpPr txBox="1"/>
          <p:nvPr/>
        </p:nvSpPr>
        <p:spPr>
          <a:xfrm>
            <a:off x="3628735" y="5707440"/>
            <a:ext cx="1391615" cy="369332"/>
          </a:xfrm>
          <a:prstGeom prst="rect">
            <a:avLst/>
          </a:prstGeom>
          <a:noFill/>
        </p:spPr>
        <p:txBody>
          <a:bodyPr wrap="square" rtlCol="0">
            <a:spAutoFit/>
          </a:bodyPr>
          <a:lstStyle/>
          <a:p>
            <a:pPr defTabSz="457200"/>
            <a:r>
              <a:rPr lang="en-US" sz="1800" dirty="0" smtClean="0">
                <a:solidFill>
                  <a:prstClr val="black"/>
                </a:solidFill>
              </a:rPr>
              <a:t>Time </a:t>
            </a:r>
            <a:endParaRPr lang="en-US" sz="1800" dirty="0">
              <a:solidFill>
                <a:prstClr val="black"/>
              </a:solidFill>
            </a:endParaRPr>
          </a:p>
        </p:txBody>
      </p:sp>
      <p:sp>
        <p:nvSpPr>
          <p:cNvPr id="12" name="Freeform 11"/>
          <p:cNvSpPr/>
          <p:nvPr/>
        </p:nvSpPr>
        <p:spPr>
          <a:xfrm>
            <a:off x="997940" y="3703818"/>
            <a:ext cx="7591628" cy="937474"/>
          </a:xfrm>
          <a:custGeom>
            <a:avLst/>
            <a:gdLst>
              <a:gd name="connsiteX0" fmla="*/ 0 w 7591628"/>
              <a:gd name="connsiteY0" fmla="*/ 937474 h 937474"/>
              <a:gd name="connsiteX1" fmla="*/ 1285225 w 7591628"/>
              <a:gd name="connsiteY1" fmla="*/ 514164 h 937474"/>
              <a:gd name="connsiteX2" fmla="*/ 2948458 w 7591628"/>
              <a:gd name="connsiteY2" fmla="*/ 861883 h 937474"/>
              <a:gd name="connsiteX3" fmla="*/ 4263924 w 7591628"/>
              <a:gd name="connsiteY3" fmla="*/ 514164 h 937474"/>
              <a:gd name="connsiteX4" fmla="*/ 5382826 w 7591628"/>
              <a:gd name="connsiteY4" fmla="*/ 740937 h 937474"/>
              <a:gd name="connsiteX5" fmla="*/ 6199322 w 7591628"/>
              <a:gd name="connsiteY5" fmla="*/ 378100 h 937474"/>
              <a:gd name="connsiteX6" fmla="*/ 6819254 w 7591628"/>
              <a:gd name="connsiteY6" fmla="*/ 90854 h 937474"/>
              <a:gd name="connsiteX7" fmla="*/ 7151900 w 7591628"/>
              <a:gd name="connsiteY7" fmla="*/ 145 h 937474"/>
              <a:gd name="connsiteX8" fmla="*/ 7514788 w 7591628"/>
              <a:gd name="connsiteY8" fmla="*/ 105972 h 937474"/>
              <a:gd name="connsiteX9" fmla="*/ 7590389 w 7591628"/>
              <a:gd name="connsiteY9" fmla="*/ 226918 h 937474"/>
              <a:gd name="connsiteX10" fmla="*/ 7484547 w 7591628"/>
              <a:gd name="connsiteY10" fmla="*/ 257154 h 937474"/>
              <a:gd name="connsiteX11" fmla="*/ 7529908 w 7591628"/>
              <a:gd name="connsiteY11" fmla="*/ 75736 h 937474"/>
              <a:gd name="connsiteX12" fmla="*/ 7590389 w 7591628"/>
              <a:gd name="connsiteY12" fmla="*/ 226918 h 937474"/>
              <a:gd name="connsiteX13" fmla="*/ 7514788 w 7591628"/>
              <a:gd name="connsiteY13" fmla="*/ 302509 h 937474"/>
              <a:gd name="connsiteX14" fmla="*/ 7529908 w 7591628"/>
              <a:gd name="connsiteY14" fmla="*/ 166445 h 937474"/>
              <a:gd name="connsiteX15" fmla="*/ 7545028 w 7591628"/>
              <a:gd name="connsiteY15" fmla="*/ 121090 h 937474"/>
              <a:gd name="connsiteX16" fmla="*/ 7545028 w 7591628"/>
              <a:gd name="connsiteY16" fmla="*/ 242036 h 93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91628" h="937474">
                <a:moveTo>
                  <a:pt x="0" y="937474"/>
                </a:moveTo>
                <a:cubicBezTo>
                  <a:pt x="396908" y="732118"/>
                  <a:pt x="793816" y="526762"/>
                  <a:pt x="1285225" y="514164"/>
                </a:cubicBezTo>
                <a:cubicBezTo>
                  <a:pt x="1776634" y="501566"/>
                  <a:pt x="2452008" y="861883"/>
                  <a:pt x="2948458" y="861883"/>
                </a:cubicBezTo>
                <a:cubicBezTo>
                  <a:pt x="3444908" y="861883"/>
                  <a:pt x="3858196" y="534322"/>
                  <a:pt x="4263924" y="514164"/>
                </a:cubicBezTo>
                <a:cubicBezTo>
                  <a:pt x="4669652" y="494006"/>
                  <a:pt x="5060260" y="763614"/>
                  <a:pt x="5382826" y="740937"/>
                </a:cubicBezTo>
                <a:cubicBezTo>
                  <a:pt x="5705392" y="718260"/>
                  <a:pt x="5959917" y="486447"/>
                  <a:pt x="6199322" y="378100"/>
                </a:cubicBezTo>
                <a:cubicBezTo>
                  <a:pt x="6438727" y="269753"/>
                  <a:pt x="6660491" y="153846"/>
                  <a:pt x="6819254" y="90854"/>
                </a:cubicBezTo>
                <a:cubicBezTo>
                  <a:pt x="6978017" y="27862"/>
                  <a:pt x="7035978" y="-2375"/>
                  <a:pt x="7151900" y="145"/>
                </a:cubicBezTo>
                <a:cubicBezTo>
                  <a:pt x="7267822" y="2665"/>
                  <a:pt x="7441707" y="68177"/>
                  <a:pt x="7514788" y="105972"/>
                </a:cubicBezTo>
                <a:cubicBezTo>
                  <a:pt x="7587869" y="143767"/>
                  <a:pt x="7595429" y="201721"/>
                  <a:pt x="7590389" y="226918"/>
                </a:cubicBezTo>
                <a:cubicBezTo>
                  <a:pt x="7585349" y="252115"/>
                  <a:pt x="7494627" y="282351"/>
                  <a:pt x="7484547" y="257154"/>
                </a:cubicBezTo>
                <a:cubicBezTo>
                  <a:pt x="7474467" y="231957"/>
                  <a:pt x="7512268" y="80775"/>
                  <a:pt x="7529908" y="75736"/>
                </a:cubicBezTo>
                <a:cubicBezTo>
                  <a:pt x="7547548" y="70697"/>
                  <a:pt x="7592909" y="189123"/>
                  <a:pt x="7590389" y="226918"/>
                </a:cubicBezTo>
                <a:cubicBezTo>
                  <a:pt x="7587869" y="264713"/>
                  <a:pt x="7524868" y="312588"/>
                  <a:pt x="7514788" y="302509"/>
                </a:cubicBezTo>
                <a:cubicBezTo>
                  <a:pt x="7504708" y="292430"/>
                  <a:pt x="7524868" y="196682"/>
                  <a:pt x="7529908" y="166445"/>
                </a:cubicBezTo>
                <a:cubicBezTo>
                  <a:pt x="7534948" y="136208"/>
                  <a:pt x="7542508" y="108491"/>
                  <a:pt x="7545028" y="121090"/>
                </a:cubicBezTo>
                <a:cubicBezTo>
                  <a:pt x="7547548" y="133688"/>
                  <a:pt x="7545028" y="242036"/>
                  <a:pt x="7545028" y="242036"/>
                </a:cubicBezTo>
              </a:path>
            </a:pathLst>
          </a:custGeom>
          <a:ln>
            <a:solidFill>
              <a:schemeClr val="accent6"/>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
        <p:nvSpPr>
          <p:cNvPr id="13" name="Freeform 12"/>
          <p:cNvSpPr/>
          <p:nvPr/>
        </p:nvSpPr>
        <p:spPr>
          <a:xfrm>
            <a:off x="997940" y="3189668"/>
            <a:ext cx="7564195" cy="1965643"/>
          </a:xfrm>
          <a:custGeom>
            <a:avLst/>
            <a:gdLst>
              <a:gd name="connsiteX0" fmla="*/ 0 w 7564195"/>
              <a:gd name="connsiteY0" fmla="*/ 1965643 h 1965643"/>
              <a:gd name="connsiteX1" fmla="*/ 1134022 w 7564195"/>
              <a:gd name="connsiteY1" fmla="*/ 529413 h 1965643"/>
              <a:gd name="connsiteX2" fmla="*/ 1512029 w 7564195"/>
              <a:gd name="connsiteY2" fmla="*/ 695713 h 1965643"/>
              <a:gd name="connsiteX3" fmla="*/ 2252924 w 7564195"/>
              <a:gd name="connsiteY3" fmla="*/ 1829579 h 1965643"/>
              <a:gd name="connsiteX4" fmla="*/ 3296225 w 7564195"/>
              <a:gd name="connsiteY4" fmla="*/ 620122 h 1965643"/>
              <a:gd name="connsiteX5" fmla="*/ 3719593 w 7564195"/>
              <a:gd name="connsiteY5" fmla="*/ 620122 h 1965643"/>
              <a:gd name="connsiteX6" fmla="*/ 3840555 w 7564195"/>
              <a:gd name="connsiteY6" fmla="*/ 831777 h 1965643"/>
              <a:gd name="connsiteX7" fmla="*/ 4868735 w 7564195"/>
              <a:gd name="connsiteY7" fmla="*/ 347994 h 1965643"/>
              <a:gd name="connsiteX8" fmla="*/ 5639871 w 7564195"/>
              <a:gd name="connsiteY8" fmla="*/ 1572570 h 1965643"/>
              <a:gd name="connsiteX9" fmla="*/ 6819254 w 7564195"/>
              <a:gd name="connsiteY9" fmla="*/ 363112 h 1965643"/>
              <a:gd name="connsiteX10" fmla="*/ 6970457 w 7564195"/>
              <a:gd name="connsiteY10" fmla="*/ 272403 h 1965643"/>
              <a:gd name="connsiteX11" fmla="*/ 7484547 w 7564195"/>
              <a:gd name="connsiteY11" fmla="*/ 75866 h 1965643"/>
              <a:gd name="connsiteX12" fmla="*/ 7484547 w 7564195"/>
              <a:gd name="connsiteY12" fmla="*/ 151457 h 1965643"/>
              <a:gd name="connsiteX13" fmla="*/ 7454306 w 7564195"/>
              <a:gd name="connsiteY13" fmla="*/ 166576 h 1965643"/>
              <a:gd name="connsiteX14" fmla="*/ 7393825 w 7564195"/>
              <a:gd name="connsiteY14" fmla="*/ 45630 h 1965643"/>
              <a:gd name="connsiteX15" fmla="*/ 7469427 w 7564195"/>
              <a:gd name="connsiteY15" fmla="*/ 275 h 1965643"/>
              <a:gd name="connsiteX16" fmla="*/ 7560148 w 7564195"/>
              <a:gd name="connsiteY16" fmla="*/ 30512 h 1965643"/>
              <a:gd name="connsiteX17" fmla="*/ 7545028 w 7564195"/>
              <a:gd name="connsiteY17" fmla="*/ 106103 h 1965643"/>
              <a:gd name="connsiteX18" fmla="*/ 7514788 w 7564195"/>
              <a:gd name="connsiteY18" fmla="*/ 151457 h 1965643"/>
              <a:gd name="connsiteX19" fmla="*/ 7499667 w 7564195"/>
              <a:gd name="connsiteY19" fmla="*/ 211930 h 1965643"/>
              <a:gd name="connsiteX20" fmla="*/ 7363585 w 7564195"/>
              <a:gd name="connsiteY20" fmla="*/ 136339 h 1965643"/>
              <a:gd name="connsiteX21" fmla="*/ 7408945 w 7564195"/>
              <a:gd name="connsiteY21" fmla="*/ 45630 h 1965643"/>
              <a:gd name="connsiteX22" fmla="*/ 7499667 w 7564195"/>
              <a:gd name="connsiteY22" fmla="*/ 45630 h 1965643"/>
              <a:gd name="connsiteX23" fmla="*/ 7469427 w 7564195"/>
              <a:gd name="connsiteY23" fmla="*/ 121221 h 196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64195" h="1965643">
                <a:moveTo>
                  <a:pt x="0" y="1965643"/>
                </a:moveTo>
                <a:cubicBezTo>
                  <a:pt x="441008" y="1353355"/>
                  <a:pt x="882017" y="741068"/>
                  <a:pt x="1134022" y="529413"/>
                </a:cubicBezTo>
                <a:cubicBezTo>
                  <a:pt x="1386027" y="317758"/>
                  <a:pt x="1325545" y="479019"/>
                  <a:pt x="1512029" y="695713"/>
                </a:cubicBezTo>
                <a:cubicBezTo>
                  <a:pt x="1698513" y="912407"/>
                  <a:pt x="1955558" y="1842177"/>
                  <a:pt x="2252924" y="1829579"/>
                </a:cubicBezTo>
                <a:cubicBezTo>
                  <a:pt x="2550290" y="1816980"/>
                  <a:pt x="3051780" y="821698"/>
                  <a:pt x="3296225" y="620122"/>
                </a:cubicBezTo>
                <a:cubicBezTo>
                  <a:pt x="3540670" y="418546"/>
                  <a:pt x="3628871" y="584846"/>
                  <a:pt x="3719593" y="620122"/>
                </a:cubicBezTo>
                <a:cubicBezTo>
                  <a:pt x="3810315" y="655398"/>
                  <a:pt x="3649031" y="877132"/>
                  <a:pt x="3840555" y="831777"/>
                </a:cubicBezTo>
                <a:cubicBezTo>
                  <a:pt x="4032079" y="786422"/>
                  <a:pt x="4568849" y="224529"/>
                  <a:pt x="4868735" y="347994"/>
                </a:cubicBezTo>
                <a:cubicBezTo>
                  <a:pt x="5168621" y="471459"/>
                  <a:pt x="5314785" y="1570050"/>
                  <a:pt x="5639871" y="1572570"/>
                </a:cubicBezTo>
                <a:cubicBezTo>
                  <a:pt x="5964957" y="1575090"/>
                  <a:pt x="6597490" y="579806"/>
                  <a:pt x="6819254" y="363112"/>
                </a:cubicBezTo>
                <a:cubicBezTo>
                  <a:pt x="7041018" y="146418"/>
                  <a:pt x="6859575" y="320277"/>
                  <a:pt x="6970457" y="272403"/>
                </a:cubicBezTo>
                <a:cubicBezTo>
                  <a:pt x="7081339" y="224529"/>
                  <a:pt x="7398865" y="96024"/>
                  <a:pt x="7484547" y="75866"/>
                </a:cubicBezTo>
                <a:cubicBezTo>
                  <a:pt x="7570229" y="55708"/>
                  <a:pt x="7489587" y="136339"/>
                  <a:pt x="7484547" y="151457"/>
                </a:cubicBezTo>
                <a:cubicBezTo>
                  <a:pt x="7479507" y="166575"/>
                  <a:pt x="7469426" y="184214"/>
                  <a:pt x="7454306" y="166576"/>
                </a:cubicBezTo>
                <a:cubicBezTo>
                  <a:pt x="7439186" y="148938"/>
                  <a:pt x="7391305" y="73347"/>
                  <a:pt x="7393825" y="45630"/>
                </a:cubicBezTo>
                <a:cubicBezTo>
                  <a:pt x="7396345" y="17913"/>
                  <a:pt x="7441707" y="2795"/>
                  <a:pt x="7469427" y="275"/>
                </a:cubicBezTo>
                <a:cubicBezTo>
                  <a:pt x="7497147" y="-2245"/>
                  <a:pt x="7547548" y="12874"/>
                  <a:pt x="7560148" y="30512"/>
                </a:cubicBezTo>
                <a:cubicBezTo>
                  <a:pt x="7572748" y="48150"/>
                  <a:pt x="7552588" y="85946"/>
                  <a:pt x="7545028" y="106103"/>
                </a:cubicBezTo>
                <a:cubicBezTo>
                  <a:pt x="7537468" y="126260"/>
                  <a:pt x="7522348" y="133819"/>
                  <a:pt x="7514788" y="151457"/>
                </a:cubicBezTo>
                <a:cubicBezTo>
                  <a:pt x="7507228" y="169095"/>
                  <a:pt x="7524868" y="214450"/>
                  <a:pt x="7499667" y="211930"/>
                </a:cubicBezTo>
                <a:cubicBezTo>
                  <a:pt x="7474466" y="209410"/>
                  <a:pt x="7378705" y="164056"/>
                  <a:pt x="7363585" y="136339"/>
                </a:cubicBezTo>
                <a:cubicBezTo>
                  <a:pt x="7348465" y="108622"/>
                  <a:pt x="7386265" y="60748"/>
                  <a:pt x="7408945" y="45630"/>
                </a:cubicBezTo>
                <a:cubicBezTo>
                  <a:pt x="7431625" y="30512"/>
                  <a:pt x="7489587" y="33031"/>
                  <a:pt x="7499667" y="45630"/>
                </a:cubicBezTo>
                <a:cubicBezTo>
                  <a:pt x="7509747" y="58228"/>
                  <a:pt x="7469427" y="121221"/>
                  <a:pt x="7469427" y="121221"/>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
        <p:nvSpPr>
          <p:cNvPr id="14" name="Freeform 13"/>
          <p:cNvSpPr/>
          <p:nvPr/>
        </p:nvSpPr>
        <p:spPr>
          <a:xfrm>
            <a:off x="1013060" y="4081526"/>
            <a:ext cx="7530405" cy="819511"/>
          </a:xfrm>
          <a:custGeom>
            <a:avLst/>
            <a:gdLst>
              <a:gd name="connsiteX0" fmla="*/ 0 w 7530405"/>
              <a:gd name="connsiteY0" fmla="*/ 726066 h 819511"/>
              <a:gd name="connsiteX1" fmla="*/ 922338 w 7530405"/>
              <a:gd name="connsiteY1" fmla="*/ 60865 h 819511"/>
              <a:gd name="connsiteX2" fmla="*/ 1270105 w 7530405"/>
              <a:gd name="connsiteY2" fmla="*/ 635357 h 819511"/>
              <a:gd name="connsiteX3" fmla="*/ 2056360 w 7530405"/>
              <a:gd name="connsiteY3" fmla="*/ 363229 h 819511"/>
              <a:gd name="connsiteX4" fmla="*/ 2782135 w 7530405"/>
              <a:gd name="connsiteY4" fmla="*/ 378347 h 819511"/>
              <a:gd name="connsiteX5" fmla="*/ 3311345 w 7530405"/>
              <a:gd name="connsiteY5" fmla="*/ 816775 h 819511"/>
              <a:gd name="connsiteX6" fmla="*/ 3810315 w 7530405"/>
              <a:gd name="connsiteY6" fmla="*/ 574884 h 819511"/>
              <a:gd name="connsiteX7" fmla="*/ 4309285 w 7530405"/>
              <a:gd name="connsiteY7" fmla="*/ 801657 h 819511"/>
              <a:gd name="connsiteX8" fmla="*/ 5035059 w 7530405"/>
              <a:gd name="connsiteY8" fmla="*/ 665593 h 819511"/>
              <a:gd name="connsiteX9" fmla="*/ 5352585 w 7530405"/>
              <a:gd name="connsiteY9" fmla="*/ 287638 h 819511"/>
              <a:gd name="connsiteX10" fmla="*/ 5685232 w 7530405"/>
              <a:gd name="connsiteY10" fmla="*/ 392 h 819511"/>
              <a:gd name="connsiteX11" fmla="*/ 6970457 w 7530405"/>
              <a:gd name="connsiteY11" fmla="*/ 348111 h 819511"/>
              <a:gd name="connsiteX12" fmla="*/ 7408946 w 7530405"/>
              <a:gd name="connsiteY12" fmla="*/ 469057 h 819511"/>
              <a:gd name="connsiteX13" fmla="*/ 7529908 w 7530405"/>
              <a:gd name="connsiteY13" fmla="*/ 484175 h 819511"/>
              <a:gd name="connsiteX14" fmla="*/ 7378705 w 7530405"/>
              <a:gd name="connsiteY14" fmla="*/ 317874 h 819511"/>
              <a:gd name="connsiteX15" fmla="*/ 7514788 w 7530405"/>
              <a:gd name="connsiteY15" fmla="*/ 302756 h 819511"/>
              <a:gd name="connsiteX16" fmla="*/ 7424066 w 7530405"/>
              <a:gd name="connsiteY16" fmla="*/ 484175 h 819511"/>
              <a:gd name="connsiteX17" fmla="*/ 7303104 w 7530405"/>
              <a:gd name="connsiteY17" fmla="*/ 363229 h 819511"/>
              <a:gd name="connsiteX18" fmla="*/ 7439186 w 7530405"/>
              <a:gd name="connsiteY18" fmla="*/ 272520 h 819511"/>
              <a:gd name="connsiteX19" fmla="*/ 7499668 w 7530405"/>
              <a:gd name="connsiteY19" fmla="*/ 348111 h 819511"/>
              <a:gd name="connsiteX20" fmla="*/ 7499668 w 7530405"/>
              <a:gd name="connsiteY20" fmla="*/ 484175 h 819511"/>
              <a:gd name="connsiteX21" fmla="*/ 7287983 w 7530405"/>
              <a:gd name="connsiteY21" fmla="*/ 499293 h 819511"/>
              <a:gd name="connsiteX22" fmla="*/ 7378705 w 7530405"/>
              <a:gd name="connsiteY22" fmla="*/ 317874 h 819511"/>
              <a:gd name="connsiteX23" fmla="*/ 7469427 w 7530405"/>
              <a:gd name="connsiteY23" fmla="*/ 287638 h 819511"/>
              <a:gd name="connsiteX24" fmla="*/ 7363585 w 7530405"/>
              <a:gd name="connsiteY24" fmla="*/ 438820 h 819511"/>
              <a:gd name="connsiteX25" fmla="*/ 7333344 w 7530405"/>
              <a:gd name="connsiteY25" fmla="*/ 423702 h 819511"/>
              <a:gd name="connsiteX26" fmla="*/ 7408946 w 7530405"/>
              <a:gd name="connsiteY26" fmla="*/ 332993 h 8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30405" h="819511">
                <a:moveTo>
                  <a:pt x="0" y="726066"/>
                </a:moveTo>
                <a:cubicBezTo>
                  <a:pt x="355327" y="401024"/>
                  <a:pt x="710654" y="75983"/>
                  <a:pt x="922338" y="60865"/>
                </a:cubicBezTo>
                <a:cubicBezTo>
                  <a:pt x="1134022" y="45747"/>
                  <a:pt x="1081101" y="584963"/>
                  <a:pt x="1270105" y="635357"/>
                </a:cubicBezTo>
                <a:cubicBezTo>
                  <a:pt x="1459109" y="685751"/>
                  <a:pt x="1804355" y="406064"/>
                  <a:pt x="2056360" y="363229"/>
                </a:cubicBezTo>
                <a:cubicBezTo>
                  <a:pt x="2308365" y="320394"/>
                  <a:pt x="2572971" y="302756"/>
                  <a:pt x="2782135" y="378347"/>
                </a:cubicBezTo>
                <a:cubicBezTo>
                  <a:pt x="2991299" y="453938"/>
                  <a:pt x="3139982" y="784019"/>
                  <a:pt x="3311345" y="816775"/>
                </a:cubicBezTo>
                <a:cubicBezTo>
                  <a:pt x="3482708" y="849531"/>
                  <a:pt x="3643992" y="577404"/>
                  <a:pt x="3810315" y="574884"/>
                </a:cubicBezTo>
                <a:cubicBezTo>
                  <a:pt x="3976638" y="572364"/>
                  <a:pt x="4105161" y="786539"/>
                  <a:pt x="4309285" y="801657"/>
                </a:cubicBezTo>
                <a:cubicBezTo>
                  <a:pt x="4513409" y="816775"/>
                  <a:pt x="4861176" y="751263"/>
                  <a:pt x="5035059" y="665593"/>
                </a:cubicBezTo>
                <a:cubicBezTo>
                  <a:pt x="5208942" y="579923"/>
                  <a:pt x="5244223" y="398505"/>
                  <a:pt x="5352585" y="287638"/>
                </a:cubicBezTo>
                <a:cubicBezTo>
                  <a:pt x="5460947" y="176771"/>
                  <a:pt x="5415587" y="-9687"/>
                  <a:pt x="5685232" y="392"/>
                </a:cubicBezTo>
                <a:cubicBezTo>
                  <a:pt x="5954877" y="10471"/>
                  <a:pt x="6970457" y="348111"/>
                  <a:pt x="6970457" y="348111"/>
                </a:cubicBezTo>
                <a:lnTo>
                  <a:pt x="7408946" y="469057"/>
                </a:lnTo>
                <a:cubicBezTo>
                  <a:pt x="7502188" y="491734"/>
                  <a:pt x="7534948" y="509372"/>
                  <a:pt x="7529908" y="484175"/>
                </a:cubicBezTo>
                <a:cubicBezTo>
                  <a:pt x="7524868" y="458978"/>
                  <a:pt x="7381225" y="348110"/>
                  <a:pt x="7378705" y="317874"/>
                </a:cubicBezTo>
                <a:cubicBezTo>
                  <a:pt x="7376185" y="287637"/>
                  <a:pt x="7507228" y="275039"/>
                  <a:pt x="7514788" y="302756"/>
                </a:cubicBezTo>
                <a:cubicBezTo>
                  <a:pt x="7522348" y="330473"/>
                  <a:pt x="7459347" y="474096"/>
                  <a:pt x="7424066" y="484175"/>
                </a:cubicBezTo>
                <a:cubicBezTo>
                  <a:pt x="7388785" y="494254"/>
                  <a:pt x="7300584" y="398505"/>
                  <a:pt x="7303104" y="363229"/>
                </a:cubicBezTo>
                <a:cubicBezTo>
                  <a:pt x="7305624" y="327953"/>
                  <a:pt x="7406425" y="275040"/>
                  <a:pt x="7439186" y="272520"/>
                </a:cubicBezTo>
                <a:cubicBezTo>
                  <a:pt x="7471947" y="270000"/>
                  <a:pt x="7489588" y="312835"/>
                  <a:pt x="7499668" y="348111"/>
                </a:cubicBezTo>
                <a:cubicBezTo>
                  <a:pt x="7509748" y="383387"/>
                  <a:pt x="7534949" y="458978"/>
                  <a:pt x="7499668" y="484175"/>
                </a:cubicBezTo>
                <a:cubicBezTo>
                  <a:pt x="7464387" y="509372"/>
                  <a:pt x="7308144" y="527010"/>
                  <a:pt x="7287983" y="499293"/>
                </a:cubicBezTo>
                <a:cubicBezTo>
                  <a:pt x="7267822" y="471576"/>
                  <a:pt x="7348464" y="353150"/>
                  <a:pt x="7378705" y="317874"/>
                </a:cubicBezTo>
                <a:cubicBezTo>
                  <a:pt x="7408946" y="282598"/>
                  <a:pt x="7471947" y="267480"/>
                  <a:pt x="7469427" y="287638"/>
                </a:cubicBezTo>
                <a:cubicBezTo>
                  <a:pt x="7466907" y="307796"/>
                  <a:pt x="7386266" y="416143"/>
                  <a:pt x="7363585" y="438820"/>
                </a:cubicBezTo>
                <a:cubicBezTo>
                  <a:pt x="7340905" y="461497"/>
                  <a:pt x="7325784" y="441340"/>
                  <a:pt x="7333344" y="423702"/>
                </a:cubicBezTo>
                <a:cubicBezTo>
                  <a:pt x="7340904" y="406064"/>
                  <a:pt x="7396346" y="350631"/>
                  <a:pt x="7408946" y="332993"/>
                </a:cubicBezTo>
              </a:path>
            </a:pathLst>
          </a:custGeom>
          <a:ln>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sz="1800">
              <a:solidFill>
                <a:prstClr val="black"/>
              </a:solidFill>
            </a:endParaRPr>
          </a:p>
        </p:txBody>
      </p:sp>
      <p:sp>
        <p:nvSpPr>
          <p:cNvPr id="15" name="TextBox 14"/>
          <p:cNvSpPr txBox="1"/>
          <p:nvPr/>
        </p:nvSpPr>
        <p:spPr>
          <a:xfrm>
            <a:off x="8800013" y="3703818"/>
            <a:ext cx="343987" cy="369332"/>
          </a:xfrm>
          <a:prstGeom prst="rect">
            <a:avLst/>
          </a:prstGeom>
          <a:noFill/>
        </p:spPr>
        <p:txBody>
          <a:bodyPr wrap="square" rtlCol="0">
            <a:spAutoFit/>
          </a:bodyPr>
          <a:lstStyle/>
          <a:p>
            <a:pPr defTabSz="457200"/>
            <a:r>
              <a:rPr lang="en-US" sz="1800" dirty="0" smtClean="0">
                <a:solidFill>
                  <a:srgbClr val="FF0000"/>
                </a:solidFill>
              </a:rPr>
              <a:t>?</a:t>
            </a:r>
            <a:endParaRPr lang="en-US" sz="1800" dirty="0">
              <a:solidFill>
                <a:srgbClr val="FF0000"/>
              </a:solidFill>
            </a:endParaRPr>
          </a:p>
        </p:txBody>
      </p:sp>
    </p:spTree>
    <p:extLst>
      <p:ext uri="{BB962C8B-B14F-4D97-AF65-F5344CB8AC3E}">
        <p14:creationId xmlns:p14="http://schemas.microsoft.com/office/powerpoint/2010/main" val="73945271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74434" y="1412776"/>
            <a:ext cx="8069564" cy="5157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pPr algn="r">
              <a:spcBef>
                <a:spcPts val="1800"/>
              </a:spcBef>
              <a:spcAft>
                <a:spcPts val="50"/>
              </a:spcAft>
            </a:pPr>
            <a:r>
              <a:rPr lang="sv-SE" sz="3200" dirty="0">
                <a:solidFill>
                  <a:schemeClr val="tx1"/>
                </a:solidFill>
                <a:latin typeface="Futura Std Medium" pitchFamily="34" charset="0"/>
              </a:rPr>
              <a:t>Ulrika </a:t>
            </a:r>
            <a:r>
              <a:rPr lang="sv-SE" sz="3200" dirty="0" err="1" smtClean="0">
                <a:solidFill>
                  <a:schemeClr val="tx1"/>
                </a:solidFill>
                <a:latin typeface="Futura Std Medium" pitchFamily="34" charset="0"/>
              </a:rPr>
              <a:t>Modéer</a:t>
            </a:r>
            <a:r>
              <a:rPr lang="sv-SE" sz="3200" dirty="0" smtClean="0">
                <a:solidFill>
                  <a:schemeClr val="tx1"/>
                </a:solidFill>
                <a:latin typeface="Futura Std Medium" pitchFamily="34" charset="0"/>
              </a:rPr>
              <a:t> </a:t>
            </a:r>
            <a:br>
              <a:rPr lang="sv-SE" sz="3200" dirty="0" smtClean="0">
                <a:solidFill>
                  <a:schemeClr val="tx1"/>
                </a:solidFill>
                <a:latin typeface="Futura Std Medium" pitchFamily="34" charset="0"/>
              </a:rPr>
            </a:br>
            <a:r>
              <a:rPr lang="sv-SE" sz="1600" dirty="0">
                <a:solidFill>
                  <a:schemeClr val="tx1">
                    <a:lumMod val="75000"/>
                  </a:schemeClr>
                </a:solidFill>
                <a:latin typeface="Futura Std Light" pitchFamily="34" charset="0"/>
              </a:rPr>
              <a:t>State Secretary </a:t>
            </a:r>
          </a:p>
          <a:p>
            <a:pPr algn="r">
              <a:spcBef>
                <a:spcPts val="1800"/>
              </a:spcBef>
              <a:spcAft>
                <a:spcPts val="50"/>
              </a:spcAft>
            </a:pPr>
            <a:r>
              <a:rPr lang="sv-SE" sz="3200" dirty="0">
                <a:solidFill>
                  <a:schemeClr val="tx1"/>
                </a:solidFill>
                <a:latin typeface="Futura Std Medium" pitchFamily="34" charset="0"/>
              </a:rPr>
              <a:t>Kim Forss </a:t>
            </a:r>
            <a:br>
              <a:rPr lang="sv-SE" sz="3200" dirty="0">
                <a:solidFill>
                  <a:schemeClr val="tx1"/>
                </a:solidFill>
                <a:latin typeface="Futura Std Medium" pitchFamily="34" charset="0"/>
              </a:rPr>
            </a:br>
            <a:r>
              <a:rPr lang="en-US" sz="1600" dirty="0" smtClean="0">
                <a:solidFill>
                  <a:schemeClr val="tx1">
                    <a:lumMod val="75000"/>
                  </a:schemeClr>
                </a:solidFill>
                <a:latin typeface="Futura Std Light" panose="020B0402020204020303" pitchFamily="34" charset="0"/>
              </a:rPr>
              <a:t>Evaluation </a:t>
            </a:r>
            <a:r>
              <a:rPr lang="en-US" sz="1600" dirty="0">
                <a:solidFill>
                  <a:schemeClr val="tx1">
                    <a:lumMod val="75000"/>
                  </a:schemeClr>
                </a:solidFill>
                <a:latin typeface="Futura Std Light" panose="020B0402020204020303" pitchFamily="34" charset="0"/>
              </a:rPr>
              <a:t>and Development specialist, </a:t>
            </a:r>
            <a:r>
              <a:rPr lang="en-US" sz="1600" dirty="0" smtClean="0">
                <a:solidFill>
                  <a:schemeClr val="tx1">
                    <a:lumMod val="75000"/>
                  </a:schemeClr>
                </a:solidFill>
                <a:latin typeface="Futura Std Light" panose="020B0402020204020303" pitchFamily="34" charset="0"/>
              </a:rPr>
              <a:t/>
            </a:r>
            <a:br>
              <a:rPr lang="en-US" sz="1600" dirty="0" smtClean="0">
                <a:solidFill>
                  <a:schemeClr val="tx1">
                    <a:lumMod val="75000"/>
                  </a:schemeClr>
                </a:solidFill>
                <a:latin typeface="Futura Std Light" panose="020B0402020204020303" pitchFamily="34" charset="0"/>
              </a:rPr>
            </a:br>
            <a:r>
              <a:rPr lang="en-US" sz="1600" dirty="0" smtClean="0">
                <a:solidFill>
                  <a:schemeClr val="tx1">
                    <a:lumMod val="75000"/>
                  </a:schemeClr>
                </a:solidFill>
                <a:latin typeface="Futura Std Light" panose="020B0402020204020303" pitchFamily="34" charset="0"/>
              </a:rPr>
              <a:t>Andante </a:t>
            </a:r>
            <a:r>
              <a:rPr lang="en-US" sz="1600" dirty="0">
                <a:solidFill>
                  <a:schemeClr val="tx1">
                    <a:lumMod val="75000"/>
                  </a:schemeClr>
                </a:solidFill>
                <a:latin typeface="Futura Std Light" panose="020B0402020204020303" pitchFamily="34" charset="0"/>
              </a:rPr>
              <a:t>– tools for thinking</a:t>
            </a:r>
          </a:p>
          <a:p>
            <a:pPr algn="r">
              <a:spcBef>
                <a:spcPts val="1800"/>
              </a:spcBef>
              <a:spcAft>
                <a:spcPts val="50"/>
              </a:spcAft>
            </a:pPr>
            <a:r>
              <a:rPr lang="sv-SE" sz="3200" dirty="0">
                <a:solidFill>
                  <a:schemeClr val="tx1"/>
                </a:solidFill>
                <a:latin typeface="Futura Std Medium" pitchFamily="34" charset="0"/>
              </a:rPr>
              <a:t>Henrik </a:t>
            </a:r>
            <a:r>
              <a:rPr lang="sv-SE" sz="3200" dirty="0" smtClean="0">
                <a:solidFill>
                  <a:schemeClr val="tx1"/>
                </a:solidFill>
                <a:latin typeface="Futura Std Medium" pitchFamily="34" charset="0"/>
              </a:rPr>
              <a:t>Arnstad</a:t>
            </a:r>
            <a:r>
              <a:rPr lang="sv-SE" sz="3200" dirty="0">
                <a:solidFill>
                  <a:schemeClr val="tx1"/>
                </a:solidFill>
                <a:latin typeface="Futura Std Medium" pitchFamily="34" charset="0"/>
              </a:rPr>
              <a:t/>
            </a:r>
            <a:br>
              <a:rPr lang="sv-SE" sz="3200" dirty="0">
                <a:solidFill>
                  <a:schemeClr val="tx1"/>
                </a:solidFill>
                <a:latin typeface="Futura Std Medium" pitchFamily="34" charset="0"/>
              </a:rPr>
            </a:br>
            <a:r>
              <a:rPr lang="sv-SE" sz="1600" dirty="0" smtClean="0">
                <a:solidFill>
                  <a:schemeClr val="tx1">
                    <a:lumMod val="75000"/>
                  </a:schemeClr>
                </a:solidFill>
                <a:latin typeface="Futura Std Light" pitchFamily="34" charset="0"/>
              </a:rPr>
              <a:t>S</a:t>
            </a:r>
            <a:r>
              <a:rPr lang="sv-SE" sz="2000" dirty="0" smtClean="0">
                <a:solidFill>
                  <a:schemeClr val="tx1">
                    <a:lumMod val="75000"/>
                  </a:schemeClr>
                </a:solidFill>
                <a:latin typeface="Futura Std Light" panose="020B0402020204020303" pitchFamily="34" charset="0"/>
              </a:rPr>
              <a:t>cience Journalist</a:t>
            </a:r>
          </a:p>
          <a:p>
            <a:pPr algn="r">
              <a:spcBef>
                <a:spcPts val="1800"/>
              </a:spcBef>
              <a:spcAft>
                <a:spcPts val="50"/>
              </a:spcAft>
            </a:pPr>
            <a:r>
              <a:rPr lang="sv-SE" sz="3200" dirty="0">
                <a:solidFill>
                  <a:schemeClr val="tx1"/>
                </a:solidFill>
                <a:latin typeface="Futura Std Medium" pitchFamily="34" charset="0"/>
              </a:rPr>
              <a:t>Anna </a:t>
            </a:r>
            <a:r>
              <a:rPr lang="sv-SE" sz="3200" dirty="0" smtClean="0">
                <a:solidFill>
                  <a:schemeClr val="tx1"/>
                </a:solidFill>
                <a:latin typeface="Futura Std Medium" pitchFamily="34" charset="0"/>
              </a:rPr>
              <a:t>Liljelund</a:t>
            </a:r>
            <a:r>
              <a:rPr lang="sv-SE" sz="3200" dirty="0">
                <a:solidFill>
                  <a:schemeClr val="tx1"/>
                </a:solidFill>
                <a:latin typeface="Futura Std Medium" pitchFamily="34" charset="0"/>
              </a:rPr>
              <a:t/>
            </a:r>
            <a:br>
              <a:rPr lang="sv-SE" sz="3200" dirty="0">
                <a:solidFill>
                  <a:schemeClr val="tx1"/>
                </a:solidFill>
                <a:latin typeface="Futura Std Medium" pitchFamily="34" charset="0"/>
              </a:rPr>
            </a:br>
            <a:r>
              <a:rPr lang="sv-SE" sz="2000" dirty="0" smtClean="0">
                <a:solidFill>
                  <a:schemeClr val="tx1">
                    <a:lumMod val="75000"/>
                  </a:schemeClr>
                </a:solidFill>
                <a:latin typeface="Futura Std Light" panose="020B0402020204020303" pitchFamily="34" charset="0"/>
              </a:rPr>
              <a:t>Consultant/</a:t>
            </a:r>
            <a:r>
              <a:rPr lang="sv-SE" sz="2000" dirty="0" err="1" smtClean="0">
                <a:solidFill>
                  <a:schemeClr val="tx1">
                    <a:lumMod val="75000"/>
                  </a:schemeClr>
                </a:solidFill>
                <a:latin typeface="Futura Std Light" panose="020B0402020204020303" pitchFamily="34" charset="0"/>
              </a:rPr>
              <a:t>Advisor</a:t>
            </a:r>
            <a:r>
              <a:rPr lang="sv-SE" sz="2000" dirty="0">
                <a:solidFill>
                  <a:schemeClr val="tx1">
                    <a:lumMod val="75000"/>
                  </a:schemeClr>
                </a:solidFill>
                <a:latin typeface="Futura Std Light" panose="020B0402020204020303" pitchFamily="34" charset="0"/>
              </a:rPr>
              <a:t>, </a:t>
            </a:r>
            <a:r>
              <a:rPr lang="sv-SE" sz="2000" dirty="0" err="1" smtClean="0">
                <a:solidFill>
                  <a:schemeClr val="tx1">
                    <a:lumMod val="75000"/>
                  </a:schemeClr>
                </a:solidFill>
                <a:latin typeface="Futura Std Light" panose="020B0402020204020303" pitchFamily="34" charset="0"/>
              </a:rPr>
              <a:t>Indevelop</a:t>
            </a:r>
            <a:r>
              <a:rPr lang="sv-SE" sz="2000" dirty="0" smtClean="0">
                <a:solidFill>
                  <a:schemeClr val="tx1">
                    <a:lumMod val="75000"/>
                  </a:schemeClr>
                </a:solidFill>
                <a:latin typeface="Futura Std Light" panose="020B0402020204020303" pitchFamily="34" charset="0"/>
              </a:rPr>
              <a:t> </a:t>
            </a:r>
            <a:endParaRPr lang="sv-SE" sz="2400" dirty="0" smtClean="0">
              <a:solidFill>
                <a:schemeClr val="tx1">
                  <a:lumMod val="75000"/>
                </a:schemeClr>
              </a:solidFill>
              <a:latin typeface="Futura Std Light" panose="020B0402020204020303" pitchFamily="34" charset="0"/>
            </a:endParaRPr>
          </a:p>
          <a:p>
            <a:pPr algn="r">
              <a:spcBef>
                <a:spcPts val="2400"/>
              </a:spcBef>
              <a:spcAft>
                <a:spcPts val="50"/>
              </a:spcAft>
            </a:pPr>
            <a:r>
              <a:rPr lang="sv-SE" sz="1800" dirty="0" smtClean="0">
                <a:solidFill>
                  <a:schemeClr val="tx1">
                    <a:lumMod val="75000"/>
                  </a:schemeClr>
                </a:solidFill>
                <a:latin typeface="Futura Std Light" panose="020B0402020204020303" pitchFamily="34" charset="0"/>
              </a:rPr>
              <a:t>Moderator:</a:t>
            </a:r>
            <a:r>
              <a:rPr lang="sv-SE" sz="2400" dirty="0" smtClean="0">
                <a:solidFill>
                  <a:schemeClr val="tx1">
                    <a:lumMod val="75000"/>
                  </a:schemeClr>
                </a:solidFill>
                <a:latin typeface="Futura Std Light" panose="020B0402020204020303" pitchFamily="34" charset="0"/>
              </a:rPr>
              <a:t>  </a:t>
            </a:r>
            <a:r>
              <a:rPr lang="sv-SE" sz="2400" dirty="0">
                <a:solidFill>
                  <a:schemeClr val="tx1"/>
                </a:solidFill>
                <a:latin typeface="Futura Std Medium" pitchFamily="34" charset="0"/>
              </a:rPr>
              <a:t>Göran </a:t>
            </a:r>
            <a:r>
              <a:rPr lang="sv-SE" sz="2400" dirty="0" smtClean="0">
                <a:solidFill>
                  <a:schemeClr val="tx1"/>
                </a:solidFill>
                <a:latin typeface="Futura Std Medium" pitchFamily="34" charset="0"/>
              </a:rPr>
              <a:t>Sundström</a:t>
            </a:r>
            <a:endParaRPr lang="sv-SE" sz="4400" dirty="0">
              <a:solidFill>
                <a:schemeClr val="tx1"/>
              </a:solidFill>
              <a:latin typeface="Futura Std Medium" pitchFamily="34" charset="0"/>
            </a:endParaRPr>
          </a:p>
        </p:txBody>
      </p:sp>
      <p:sp>
        <p:nvSpPr>
          <p:cNvPr id="18" name="TextBox 17"/>
          <p:cNvSpPr txBox="1"/>
          <p:nvPr/>
        </p:nvSpPr>
        <p:spPr>
          <a:xfrm>
            <a:off x="1074470" y="0"/>
            <a:ext cx="8069563" cy="1268760"/>
          </a:xfrm>
          <a:prstGeom prst="rect">
            <a:avLst/>
          </a:prstGeom>
          <a:noFill/>
        </p:spPr>
        <p:txBody>
          <a:bodyPr wrap="square" lIns="540000" tIns="360000" rIns="360000" bIns="360000" rtlCol="0" anchor="ctr" anchorCtr="0">
            <a:noAutofit/>
          </a:bodyPr>
          <a:lstStyle/>
          <a:p>
            <a:r>
              <a:rPr lang="en-US" sz="1800" dirty="0">
                <a:latin typeface="Futura Std Medium" pitchFamily="34" charset="0"/>
              </a:rPr>
              <a:t>The Politics of Results and Transformational Development </a:t>
            </a:r>
            <a:br>
              <a:rPr lang="en-US" sz="1800" dirty="0">
                <a:latin typeface="Futura Std Medium" pitchFamily="34" charset="0"/>
              </a:rPr>
            </a:br>
            <a:r>
              <a:rPr lang="en-US" sz="1800" dirty="0">
                <a:latin typeface="Futura Std Medium" pitchFamily="34" charset="0"/>
              </a:rPr>
              <a:t>– What Needs to Change?</a:t>
            </a:r>
            <a:endParaRPr lang="sv-SE" sz="1800" dirty="0">
              <a:latin typeface="Futura Std Medium" pitchFamily="34" charset="0"/>
            </a:endParaRPr>
          </a:p>
        </p:txBody>
      </p:sp>
    </p:spTree>
    <p:extLst>
      <p:ext uri="{BB962C8B-B14F-4D97-AF65-F5344CB8AC3E}">
        <p14:creationId xmlns:p14="http://schemas.microsoft.com/office/powerpoint/2010/main" val="37219881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74434" y="3429000"/>
            <a:ext cx="8069564" cy="342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360000" rIns="360000" bIns="360000" rtlCol="0" anchor="t"/>
          <a:lstStyle/>
          <a:p>
            <a:pPr algn="ctr"/>
            <a:endParaRPr lang="sv-SE" sz="5400" dirty="0" smtClean="0">
              <a:solidFill>
                <a:schemeClr val="tx1"/>
              </a:solidFill>
              <a:latin typeface="Futura Std Medium" pitchFamily="34" charset="0"/>
            </a:endParaRPr>
          </a:p>
        </p:txBody>
      </p:sp>
      <p:pic>
        <p:nvPicPr>
          <p:cNvPr id="14" name="Picture 2" descr="C:\Users\iibgl\AppData\Local\Microsoft\Windows\Temporary Internet Files\Content.IE5\0ZVBDD5N\Handelslogo-eng-textk_ne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2374" y="2826739"/>
            <a:ext cx="2237938" cy="22320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074470" y="0"/>
            <a:ext cx="8069563" cy="1268760"/>
          </a:xfrm>
          <a:prstGeom prst="rect">
            <a:avLst/>
          </a:prstGeom>
          <a:noFill/>
        </p:spPr>
        <p:txBody>
          <a:bodyPr wrap="square" lIns="540000" tIns="360000" rIns="360000" bIns="360000" rtlCol="0" anchor="ctr" anchorCtr="0">
            <a:noAutofit/>
          </a:bodyPr>
          <a:lstStyle/>
          <a:p>
            <a:r>
              <a:rPr lang="en-US" sz="1800" dirty="0">
                <a:latin typeface="Futura Std Medium" pitchFamily="34" charset="0"/>
              </a:rPr>
              <a:t>The Politics of Results and Transformational Development </a:t>
            </a:r>
            <a:br>
              <a:rPr lang="en-US" sz="1800" dirty="0">
                <a:latin typeface="Futura Std Medium" pitchFamily="34" charset="0"/>
              </a:rPr>
            </a:br>
            <a:r>
              <a:rPr lang="en-US" sz="1800" dirty="0">
                <a:latin typeface="Futura Std Medium" pitchFamily="34" charset="0"/>
              </a:rPr>
              <a:t>– What Needs to Change?</a:t>
            </a:r>
            <a:endParaRPr lang="sv-SE" sz="1800" dirty="0">
              <a:latin typeface="Futura Std Medium"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3416014"/>
            <a:ext cx="2520315" cy="1053465"/>
          </a:xfrm>
          <a:prstGeom prst="rect">
            <a:avLst/>
          </a:prstGeom>
        </p:spPr>
      </p:pic>
    </p:spTree>
    <p:extLst>
      <p:ext uri="{BB962C8B-B14F-4D97-AF65-F5344CB8AC3E}">
        <p14:creationId xmlns:p14="http://schemas.microsoft.com/office/powerpoint/2010/main" val="843423004"/>
      </p:ext>
    </p:extLst>
  </p:cSld>
  <p:clrMapOvr>
    <a:masterClrMapping/>
  </p:clrMapOvr>
  <p:timing>
    <p:tnLst>
      <p:par>
        <p:cTn xmlns:p14="http://schemas.microsoft.com/office/powerpoint/2010/mai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Theme4">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Theme4">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Theme4">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6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7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8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0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1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2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3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4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SSE Theme</Template>
  <TotalTime>5299</TotalTime>
  <Words>1353</Words>
  <Application>Microsoft Macintosh PowerPoint</Application>
  <PresentationFormat>Overhead</PresentationFormat>
  <Paragraphs>249</Paragraphs>
  <Slides>39</Slides>
  <Notes>15</Notes>
  <HiddenSlides>0</HiddenSlides>
  <MMClips>0</MMClips>
  <ScaleCrop>false</ScaleCrop>
  <HeadingPairs>
    <vt:vector size="6" baseType="variant">
      <vt:variant>
        <vt:lpstr>Theme</vt:lpstr>
      </vt:variant>
      <vt:variant>
        <vt:i4>18</vt:i4>
      </vt:variant>
      <vt:variant>
        <vt:lpstr>Links</vt:lpstr>
      </vt:variant>
      <vt:variant>
        <vt:i4>2</vt:i4>
      </vt:variant>
      <vt:variant>
        <vt:lpstr>Slide Titles</vt:lpstr>
      </vt:variant>
      <vt:variant>
        <vt:i4>39</vt:i4>
      </vt:variant>
    </vt:vector>
  </HeadingPairs>
  <TitlesOfParts>
    <vt:vector size="59" baseType="lpstr">
      <vt:lpstr>2_Theme4</vt:lpstr>
      <vt:lpstr>4_Theme4</vt:lpstr>
      <vt:lpstr>5_Theme4</vt:lpstr>
      <vt:lpstr>Breeze</vt:lpstr>
      <vt:lpstr>1_Breeze</vt:lpstr>
      <vt:lpstr>2_Breeze</vt:lpstr>
      <vt:lpstr>3_Breeze</vt:lpstr>
      <vt:lpstr>4_Breeze</vt:lpstr>
      <vt:lpstr>5_Breeze</vt:lpstr>
      <vt:lpstr>6_Breeze</vt:lpstr>
      <vt:lpstr>7_Breeze</vt:lpstr>
      <vt:lpstr>8_Breeze</vt:lpstr>
      <vt:lpstr>10_Breeze</vt:lpstr>
      <vt:lpstr>11_Breeze</vt:lpstr>
      <vt:lpstr>12_Breeze</vt:lpstr>
      <vt:lpstr>13_Breeze</vt:lpstr>
      <vt:lpstr>14_Breeze</vt:lpstr>
      <vt:lpstr>Office Theme</vt:lpstr>
      <vt:lpstr>???</vt:lpstr>
      <vt:lpstr>\\localhost\Users\java3018\Dropbox\Macintosh HD:Users:java3018:Dropbox:MUSICA:2015:September 24:PMM literature review2 Janet Vähämäki.docx!OLE_LINK1</vt:lpstr>
      <vt:lpstr>PowerPoint Presentation</vt:lpstr>
      <vt:lpstr>Programme</vt:lpstr>
      <vt:lpstr>PowerPoint Presentation</vt:lpstr>
      <vt:lpstr>Introduction to the book</vt:lpstr>
      <vt:lpstr>PowerPoint Presentation</vt:lpstr>
      <vt:lpstr>The Issue</vt:lpstr>
      <vt:lpstr>PowerPoint Presentation</vt:lpstr>
      <vt:lpstr>Themes in the book’s case studies of practitioner experience</vt:lpstr>
      <vt:lpstr>Playing the game to change the rules</vt:lpstr>
      <vt:lpstr>PowerPoint Presentation</vt:lpstr>
      <vt:lpstr>  The Politics  and  Practice of VFM</vt:lpstr>
      <vt:lpstr>Outline    </vt:lpstr>
      <vt:lpstr> 2010: The Big Political Push </vt:lpstr>
      <vt:lpstr>    DFID’s 3E VFM Framework    </vt:lpstr>
      <vt:lpstr>    Confusion    </vt:lpstr>
      <vt:lpstr>2010 Big Push Back Meeting</vt:lpstr>
      <vt:lpstr>  Different Philosophical Underpinnings   </vt:lpstr>
      <vt:lpstr>  NGOs shaping the  VFM Agenda  </vt:lpstr>
      <vt:lpstr>April 2013 - Contingent Effects</vt:lpstr>
      <vt:lpstr>Disempowering Effect</vt:lpstr>
      <vt:lpstr>    Tactics for Increasing  Transformative Potential     </vt:lpstr>
      <vt:lpstr>  Conclusion: What Needs To Change?     </vt:lpstr>
      <vt:lpstr>PowerPoint Presentation</vt:lpstr>
      <vt:lpstr> The results agenda in Swedish development cooperation: cycles of failure or reform success? </vt:lpstr>
      <vt:lpstr>Politics of ‘results’ </vt:lpstr>
      <vt:lpstr>‘Results’ </vt:lpstr>
      <vt:lpstr>The idea</vt:lpstr>
      <vt:lpstr>Previous research</vt:lpstr>
      <vt:lpstr>My research </vt:lpstr>
      <vt:lpstr>Typical difficulties </vt:lpstr>
      <vt:lpstr>Typical difficulties </vt:lpstr>
      <vt:lpstr>The latest reform: 2006-2013</vt:lpstr>
      <vt:lpstr>Sidas response 2012  How to drive culture change within Sida?</vt:lpstr>
      <vt:lpstr>The current reform  A cycle of failure or reform success?</vt:lpstr>
      <vt:lpstr>  Cycle of failure?</vt:lpstr>
      <vt:lpstr>Reform success?</vt:lpstr>
      <vt:lpstr>My preliminary findings</vt:lpstr>
      <vt:lpstr>PowerPoint Presentation</vt:lpstr>
      <vt:lpstr>PowerPoint Presentation</vt:lpstr>
    </vt:vector>
  </TitlesOfParts>
  <Company>Stockholm School of Economics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SSE Theme v1</dc:title>
  <dc:creator>Göran Lindqvist</dc:creator>
  <cp:lastModifiedBy>Microsoft Office User</cp:lastModifiedBy>
  <cp:revision>111</cp:revision>
  <cp:lastPrinted>2012-08-23T14:51:47Z</cp:lastPrinted>
  <dcterms:created xsi:type="dcterms:W3CDTF">2012-08-23T09:19:33Z</dcterms:created>
  <dcterms:modified xsi:type="dcterms:W3CDTF">2015-09-30T04:13:53Z</dcterms:modified>
</cp:coreProperties>
</file>